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19BF03-CDD7-4575-A9D4-3029DB6C3240}" type="datetimeFigureOut">
              <a:rPr lang="fr-FR" smtClean="0"/>
              <a:t>14/09/2018</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AE0ACA-7E8C-4EE2-A8BB-9F78DA1BF6AB}" type="slidenum">
              <a:rPr lang="fr-FR" smtClean="0"/>
              <a:t>‹N°›</a:t>
            </a:fld>
            <a:endParaRPr lang="fr-FR"/>
          </a:p>
        </p:txBody>
      </p:sp>
    </p:spTree>
    <p:extLst>
      <p:ext uri="{BB962C8B-B14F-4D97-AF65-F5344CB8AC3E}">
        <p14:creationId xmlns:p14="http://schemas.microsoft.com/office/powerpoint/2010/main" val="22839292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49830212-02D5-4223-9F09-0E7E25ACBFD0}" type="slidenum">
              <a:rPr lang="fr-FR" smtClean="0"/>
              <a:pP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49830212-02D5-4223-9F09-0E7E25ACBFD0}" type="slidenum">
              <a:rPr lang="fr-FR" smtClean="0"/>
              <a:pPr/>
              <a:t>2</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49830212-02D5-4223-9F09-0E7E25ACBFD0}" type="slidenum">
              <a:rPr lang="fr-FR" smtClean="0"/>
              <a:pPr/>
              <a:t>3</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49830212-02D5-4223-9F09-0E7E25ACBFD0}" type="slidenum">
              <a:rPr lang="fr-FR" smtClean="0"/>
              <a:pPr/>
              <a:t>4</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49830212-02D5-4223-9F09-0E7E25ACBFD0}" type="slidenum">
              <a:rPr lang="fr-FR" smtClean="0"/>
              <a:pPr/>
              <a:t>5</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49830212-02D5-4223-9F09-0E7E25ACBFD0}" type="slidenum">
              <a:rPr lang="fr-FR" smtClean="0"/>
              <a:pPr/>
              <a:t>6</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49830212-02D5-4223-9F09-0E7E25ACBFD0}" type="slidenum">
              <a:rPr lang="fr-FR" smtClean="0"/>
              <a:pPr/>
              <a:t>7</a:t>
            </a:fld>
            <a:endParaRPr lang="fr-FR"/>
          </a:p>
        </p:txBody>
      </p:sp>
    </p:spTree>
    <p:extLst>
      <p:ext uri="{BB962C8B-B14F-4D97-AF65-F5344CB8AC3E}">
        <p14:creationId xmlns:p14="http://schemas.microsoft.com/office/powerpoint/2010/main" val="3294548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10" name="Triangle rect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r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fr-FR"/>
              <a:t>Cliquez pour modifier le style du titre</a:t>
            </a:r>
            <a:endParaRPr kumimoji="0" lang="en-US"/>
          </a:p>
        </p:txBody>
      </p:sp>
      <p:sp>
        <p:nvSpPr>
          <p:cNvPr id="17" name="Sous-titr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a:t>Cliquez pour modifier le style des sous-titres du masque</a:t>
            </a:r>
            <a:endParaRPr kumimoji="0" lang="en-US"/>
          </a:p>
        </p:txBody>
      </p:sp>
      <p:grpSp>
        <p:nvGrpSpPr>
          <p:cNvPr id="2" name="Groupe 1"/>
          <p:cNvGrpSpPr/>
          <p:nvPr/>
        </p:nvGrpSpPr>
        <p:grpSpPr>
          <a:xfrm>
            <a:off x="-3765" y="4953000"/>
            <a:ext cx="9147765" cy="1912088"/>
            <a:chOff x="-3765" y="4832896"/>
            <a:chExt cx="9147765" cy="2032192"/>
          </a:xfrm>
        </p:grpSpPr>
        <p:sp>
          <p:nvSpPr>
            <p:cNvPr id="7" name="Forme libre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orme libre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orme libre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Connecteur droit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Espace réservé de la date 29"/>
          <p:cNvSpPr>
            <a:spLocks noGrp="1"/>
          </p:cNvSpPr>
          <p:nvPr>
            <p:ph type="dt" sz="half" idx="10"/>
          </p:nvPr>
        </p:nvSpPr>
        <p:spPr/>
        <p:txBody>
          <a:bodyPr/>
          <a:lstStyle>
            <a:lvl1pPr>
              <a:defRPr>
                <a:solidFill>
                  <a:srgbClr val="FFFFFF"/>
                </a:solidFill>
              </a:defRPr>
            </a:lvl1pPr>
            <a:extLst/>
          </a:lstStyle>
          <a:p>
            <a:fld id="{90C44F72-BE98-4025-B6A1-9B1091283585}" type="datetimeFigureOut">
              <a:rPr lang="fr-FR" smtClean="0"/>
              <a:t>14/09/2018</a:t>
            </a:fld>
            <a:endParaRPr lang="fr-FR"/>
          </a:p>
        </p:txBody>
      </p:sp>
      <p:sp>
        <p:nvSpPr>
          <p:cNvPr id="19" name="Espace réservé du pied de page 18"/>
          <p:cNvSpPr>
            <a:spLocks noGrp="1"/>
          </p:cNvSpPr>
          <p:nvPr>
            <p:ph type="ftr" sz="quarter" idx="11"/>
          </p:nvPr>
        </p:nvSpPr>
        <p:spPr/>
        <p:txBody>
          <a:bodyPr/>
          <a:lstStyle>
            <a:lvl1pPr>
              <a:defRPr>
                <a:solidFill>
                  <a:schemeClr val="accent1">
                    <a:tint val="20000"/>
                  </a:schemeClr>
                </a:solidFill>
              </a:defRPr>
            </a:lvl1pPr>
            <a:extLst/>
          </a:lstStyle>
          <a:p>
            <a:endParaRPr lang="fr-FR"/>
          </a:p>
        </p:txBody>
      </p:sp>
      <p:sp>
        <p:nvSpPr>
          <p:cNvPr id="27" name="Espace réservé du numéro de diapositive 26"/>
          <p:cNvSpPr>
            <a:spLocks noGrp="1"/>
          </p:cNvSpPr>
          <p:nvPr>
            <p:ph type="sldNum" sz="quarter" idx="12"/>
          </p:nvPr>
        </p:nvSpPr>
        <p:spPr/>
        <p:txBody>
          <a:bodyPr/>
          <a:lstStyle>
            <a:lvl1pPr>
              <a:defRPr>
                <a:solidFill>
                  <a:srgbClr val="FFFFFF"/>
                </a:solidFill>
              </a:defRPr>
            </a:lvl1pPr>
            <a:extLst/>
          </a:lstStyle>
          <a:p>
            <a:fld id="{8C8ACE7E-B926-48BA-AD0F-F066FA798374}" type="slidenum">
              <a:rPr lang="fr-FR" smtClean="0"/>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90C44F72-BE98-4025-B6A1-9B1091283585}" type="datetimeFigureOut">
              <a:rPr lang="fr-FR" smtClean="0"/>
              <a:t>14/09/2018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C8ACE7E-B926-48BA-AD0F-F066FA798374}" type="slidenum">
              <a:rPr lang="fr-FR" smtClean="0"/>
              <a:t>‹N°›</a:t>
            </a:fld>
            <a:endParaRPr lang="fr-FR"/>
          </a:p>
        </p:txBody>
      </p:sp>
      <p:sp>
        <p:nvSpPr>
          <p:cNvPr id="7" name="Titre 6"/>
          <p:cNvSpPr>
            <a:spLocks noGrp="1"/>
          </p:cNvSpPr>
          <p:nvPr>
            <p:ph type="title"/>
          </p:nvPr>
        </p:nvSpPr>
        <p:spPr/>
        <p:txBody>
          <a:bodyPr rtlCol="0"/>
          <a:lstStyle/>
          <a:p>
            <a:r>
              <a:rPr kumimoji="0" lang="fr-FR"/>
              <a:t>Cliquez pour modifier le style du titre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fr-FR"/>
              <a:t>Cliquez pour modifier le style du titre</a:t>
            </a:r>
            <a:endParaRPr kumimoji="0" lang="en-US"/>
          </a:p>
        </p:txBody>
      </p:sp>
      <p:sp>
        <p:nvSpPr>
          <p:cNvPr id="3" name="Espace réservé du texte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a:t>Cliquez pour modifier les styles du texte du masque</a:t>
            </a:r>
          </a:p>
        </p:txBody>
      </p:sp>
      <p:sp>
        <p:nvSpPr>
          <p:cNvPr id="4" name="Espace réservé de la date 3"/>
          <p:cNvSpPr>
            <a:spLocks noGrp="1"/>
          </p:cNvSpPr>
          <p:nvPr>
            <p:ph type="dt" sz="half" idx="10"/>
          </p:nvPr>
        </p:nvSpPr>
        <p:spPr/>
        <p:txBody>
          <a:bodyPr/>
          <a:lstStyle/>
          <a:p>
            <a:fld id="{90C44F72-BE98-4025-B6A1-9B1091283585}" type="datetimeFigureOut">
              <a:rPr lang="fr-FR" smtClean="0"/>
              <a:t>14/09/2018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C8ACE7E-B926-48BA-AD0F-F066FA798374}" type="slidenum">
              <a:rPr lang="fr-FR" smtClean="0"/>
              <a:t>‹N°›</a:t>
            </a:fld>
            <a:endParaRPr lang="fr-F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bg>
      <p:bgRef idx="1002">
        <a:schemeClr val="bg1"/>
      </p:bgRef>
    </p:bg>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u contenu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p:txBody>
          <a:bodyPr/>
          <a:lstStyle/>
          <a:p>
            <a:fld id="{90C44F72-BE98-4025-B6A1-9B1091283585}" type="datetimeFigureOut">
              <a:rPr lang="fr-FR" smtClean="0"/>
              <a:t>14/09/2018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C8ACE7E-B926-48BA-AD0F-F066FA798374}" type="slidenum">
              <a:rPr lang="fr-FR" smtClean="0"/>
              <a:t>‹N°›</a:t>
            </a:fld>
            <a:endParaRPr lang="fr-FR"/>
          </a:p>
        </p:txBody>
      </p:sp>
      <p:sp>
        <p:nvSpPr>
          <p:cNvPr id="8" name="Titre 7"/>
          <p:cNvSpPr>
            <a:spLocks noGrp="1"/>
          </p:cNvSpPr>
          <p:nvPr>
            <p:ph type="title"/>
          </p:nvPr>
        </p:nvSpPr>
        <p:spPr/>
        <p:txBody>
          <a:bodyPr rtlCol="0"/>
          <a:lstStyle/>
          <a:p>
            <a:r>
              <a:rPr kumimoji="0" lang="fr-FR"/>
              <a:t>Cliquez pour modifier le style du titre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bg>
      <p:bgRef idx="1003">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8229600" cy="1143000"/>
          </a:xfrm>
        </p:spPr>
        <p:txBody>
          <a:bodyPr anchor="ctr"/>
          <a:lstStyle>
            <a:lvl1pPr>
              <a:defRPr/>
            </a:lvl1pPr>
            <a:extLst/>
          </a:lstStyle>
          <a:p>
            <a:r>
              <a:rPr kumimoji="0" lang="fr-FR"/>
              <a:t>Cliquez pour modifier le style du titre</a:t>
            </a:r>
            <a:endParaRPr kumimoji="0" lang="en-US"/>
          </a:p>
        </p:txBody>
      </p:sp>
      <p:sp>
        <p:nvSpPr>
          <p:cNvPr id="3" name="Espace réservé du texte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a:t>Cliquez pour modifier les styles du texte du masque</a:t>
            </a:r>
          </a:p>
        </p:txBody>
      </p:sp>
      <p:sp>
        <p:nvSpPr>
          <p:cNvPr id="4" name="Espace réservé du texte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a:t>Cliquez pour modifier les styles du texte du masque</a:t>
            </a:r>
          </a:p>
        </p:txBody>
      </p:sp>
      <p:sp>
        <p:nvSpPr>
          <p:cNvPr id="5" name="Espace réservé du contenu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6" name="Espace réservé du contenu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7" name="Espace réservé de la date 6"/>
          <p:cNvSpPr>
            <a:spLocks noGrp="1"/>
          </p:cNvSpPr>
          <p:nvPr>
            <p:ph type="dt" sz="half" idx="10"/>
          </p:nvPr>
        </p:nvSpPr>
        <p:spPr/>
        <p:txBody>
          <a:bodyPr/>
          <a:lstStyle/>
          <a:p>
            <a:fld id="{90C44F72-BE98-4025-B6A1-9B1091283585}" type="datetimeFigureOut">
              <a:rPr lang="fr-FR" smtClean="0"/>
              <a:t>14/09/2018</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8C8ACE7E-B926-48BA-AD0F-F066FA798374}" type="slidenum">
              <a:rPr lang="fr-FR" smtClean="0"/>
              <a:t>‹N°›</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bg>
      <p:bgRef idx="1002">
        <a:schemeClr val="bg1"/>
      </p:bgRef>
    </p:bg>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90C44F72-BE98-4025-B6A1-9B1091283585}" type="datetimeFigureOut">
              <a:rPr lang="fr-FR" smtClean="0"/>
              <a:t>14/09/2018</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8C8ACE7E-B926-48BA-AD0F-F066FA798374}" type="slidenum">
              <a:rPr lang="fr-FR" smtClean="0"/>
              <a:t>‹N°›</a:t>
            </a:fld>
            <a:endParaRPr lang="fr-FR"/>
          </a:p>
        </p:txBody>
      </p:sp>
      <p:sp>
        <p:nvSpPr>
          <p:cNvPr id="6" name="Titre 5"/>
          <p:cNvSpPr>
            <a:spLocks noGrp="1"/>
          </p:cNvSpPr>
          <p:nvPr>
            <p:ph type="title"/>
          </p:nvPr>
        </p:nvSpPr>
        <p:spPr/>
        <p:txBody>
          <a:bodyPr rtlCol="0"/>
          <a:lstStyle/>
          <a:p>
            <a:r>
              <a:rPr kumimoji="0" lang="fr-FR"/>
              <a:t>Cliquez pour modifier le style du titre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0C44F72-BE98-4025-B6A1-9B1091283585}" type="datetimeFigureOut">
              <a:rPr lang="fr-FR" smtClean="0"/>
              <a:t>14/09/2018</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8C8ACE7E-B926-48BA-AD0F-F066FA798374}" type="slidenum">
              <a:rPr lang="fr-FR" smtClean="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3">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fr-FR"/>
              <a:t>Cliquez pour modifier le style du titre</a:t>
            </a:r>
            <a:endParaRPr kumimoji="0" lang="en-US"/>
          </a:p>
        </p:txBody>
      </p:sp>
      <p:sp>
        <p:nvSpPr>
          <p:cNvPr id="3" name="Espace réservé du texte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fr-FR"/>
              <a:t>Cliquez pour modifier les styles du texte du masque</a:t>
            </a:r>
          </a:p>
        </p:txBody>
      </p:sp>
      <p:sp>
        <p:nvSpPr>
          <p:cNvPr id="4" name="Espace réservé du contenu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a:xfrm>
            <a:off x="6727032" y="6407944"/>
            <a:ext cx="1920240" cy="365760"/>
          </a:xfrm>
        </p:spPr>
        <p:txBody>
          <a:bodyPr/>
          <a:lstStyle/>
          <a:p>
            <a:fld id="{90C44F72-BE98-4025-B6A1-9B1091283585}" type="datetimeFigureOut">
              <a:rPr lang="fr-FR" smtClean="0"/>
              <a:t>14/09/2018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C8ACE7E-B926-48BA-AD0F-F066FA798374}" type="slidenum">
              <a:rPr lang="fr-FR" smtClean="0"/>
              <a:t>‹N°›</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2">
        <a:schemeClr val="bg1"/>
      </p:bgRef>
    </p:bg>
    <p:spTree>
      <p:nvGrpSpPr>
        <p:cNvPr id="1" name=""/>
        <p:cNvGrpSpPr/>
        <p:nvPr/>
      </p:nvGrpSpPr>
      <p:grpSpPr>
        <a:xfrm>
          <a:off x="0" y="0"/>
          <a:ext cx="0" cy="0"/>
          <a:chOff x="0" y="0"/>
          <a:chExt cx="0" cy="0"/>
        </a:xfrm>
      </p:grpSpPr>
      <p:sp>
        <p:nvSpPr>
          <p:cNvPr id="4" name="Espace réservé du texte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fr-FR"/>
              <a:t>Cliquez pour modifier les styles du texte du masque</a:t>
            </a:r>
          </a:p>
        </p:txBody>
      </p:sp>
      <p:sp>
        <p:nvSpPr>
          <p:cNvPr id="3" name="Espace réservé pour une image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fr-FR"/>
              <a:t>Cliquez sur l'icône pour ajouter une image</a:t>
            </a:r>
            <a:endParaRPr kumimoji="0" lang="en-US" dirty="0"/>
          </a:p>
        </p:txBody>
      </p:sp>
      <p:sp>
        <p:nvSpPr>
          <p:cNvPr id="5" name="Espace réservé de la date 4"/>
          <p:cNvSpPr>
            <a:spLocks noGrp="1"/>
          </p:cNvSpPr>
          <p:nvPr>
            <p:ph type="dt" sz="half" idx="10"/>
          </p:nvPr>
        </p:nvSpPr>
        <p:spPr/>
        <p:txBody>
          <a:bodyPr/>
          <a:lstStyle>
            <a:lvl1pPr>
              <a:defRPr>
                <a:solidFill>
                  <a:schemeClr val="tx1"/>
                </a:solidFill>
              </a:defRPr>
            </a:lvl1pPr>
            <a:extLst/>
          </a:lstStyle>
          <a:p>
            <a:fld id="{90C44F72-BE98-4025-B6A1-9B1091283585}" type="datetimeFigureOut">
              <a:rPr lang="fr-FR" smtClean="0"/>
              <a:t>14/09/2018</a:t>
            </a:fld>
            <a:endParaRPr lang="fr-FR"/>
          </a:p>
        </p:txBody>
      </p:sp>
      <p:sp>
        <p:nvSpPr>
          <p:cNvPr id="6" name="Espace réservé du pied de page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fr-FR"/>
          </a:p>
        </p:txBody>
      </p:sp>
      <p:sp>
        <p:nvSpPr>
          <p:cNvPr id="7" name="Espace réservé du numéro de diapositive 6"/>
          <p:cNvSpPr>
            <a:spLocks noGrp="1"/>
          </p:cNvSpPr>
          <p:nvPr>
            <p:ph type="sldNum" sz="quarter" idx="12"/>
          </p:nvPr>
        </p:nvSpPr>
        <p:spPr/>
        <p:txBody>
          <a:bodyPr/>
          <a:lstStyle>
            <a:lvl1pPr>
              <a:defRPr>
                <a:solidFill>
                  <a:schemeClr val="tx1"/>
                </a:solidFill>
              </a:defRPr>
            </a:lvl1pPr>
            <a:extLst/>
          </a:lstStyle>
          <a:p>
            <a:fld id="{8C8ACE7E-B926-48BA-AD0F-F066FA798374}" type="slidenum">
              <a:rPr lang="fr-FR" smtClean="0"/>
              <a:t>‹N°›</a:t>
            </a:fld>
            <a:endParaRPr lang="fr-FR"/>
          </a:p>
        </p:txBody>
      </p:sp>
      <p:sp>
        <p:nvSpPr>
          <p:cNvPr id="2" name="Titr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fr-FR"/>
              <a:t>Cliquez pour modifier le style du titre</a:t>
            </a:r>
            <a:endParaRPr kumimoji="0" lang="en-US"/>
          </a:p>
        </p:txBody>
      </p:sp>
      <p:sp>
        <p:nvSpPr>
          <p:cNvPr id="8" name="Forme libre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orme libre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Triangle rect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Connecteur droit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a:xfrm>
            <a:off x="457200" y="1481329"/>
            <a:ext cx="8229600" cy="4386071"/>
          </a:xfrm>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90C44F72-BE98-4025-B6A1-9B1091283585}" type="datetimeFigureOut">
              <a:rPr lang="fr-FR" smtClean="0"/>
              <a:t>14/09/2018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C8ACE7E-B926-48BA-AD0F-F066FA798374}"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44013" y="274640"/>
            <a:ext cx="1777470" cy="5592761"/>
          </a:xfrm>
        </p:spPr>
        <p:txBody>
          <a:bodyPr vert="eaVert"/>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a:xfrm>
            <a:off x="457200" y="274641"/>
            <a:ext cx="6324600" cy="5592760"/>
          </a:xfrm>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90C44F72-BE98-4025-B6A1-9B1091283585}" type="datetimeFigureOut">
              <a:rPr lang="fr-FR" smtClean="0"/>
              <a:t>14/09/2018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C8ACE7E-B926-48BA-AD0F-F066FA798374}" type="slidenum">
              <a:rPr lang="fr-FR" smtClean="0"/>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orme libre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orme libre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Triangle rect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Connecteur droit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Espace réservé du titre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fr-FR"/>
              <a:t>Cliquez pour modifier le style du titre</a:t>
            </a:r>
            <a:endParaRPr kumimoji="0" lang="en-US"/>
          </a:p>
        </p:txBody>
      </p:sp>
      <p:sp>
        <p:nvSpPr>
          <p:cNvPr id="30" name="Espace réservé du texte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lang="en-US"/>
          </a:p>
        </p:txBody>
      </p:sp>
      <p:sp>
        <p:nvSpPr>
          <p:cNvPr id="10" name="Espace réservé de la date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90C44F72-BE98-4025-B6A1-9B1091283585}" type="datetimeFigureOut">
              <a:rPr lang="fr-FR" smtClean="0"/>
              <a:t>14/09/2018</a:t>
            </a:fld>
            <a:endParaRPr lang="fr-FR"/>
          </a:p>
        </p:txBody>
      </p:sp>
      <p:sp>
        <p:nvSpPr>
          <p:cNvPr id="22" name="Espace réservé du pied de page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fr-FR"/>
          </a:p>
        </p:txBody>
      </p:sp>
      <p:sp>
        <p:nvSpPr>
          <p:cNvPr id="18" name="Espace réservé du numéro de diapositive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8C8ACE7E-B926-48BA-AD0F-F066FA798374}" type="slidenum">
              <a:rPr lang="fr-FR" smtClean="0"/>
              <a:t>‹N°›</a:t>
            </a:fld>
            <a:endParaRPr lang="fr-F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gleif.org/fr/about/governance/financial-stability-board-fsb"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500043"/>
            <a:ext cx="7772400" cy="2286016"/>
          </a:xfrm>
        </p:spPr>
        <p:txBody>
          <a:bodyPr>
            <a:normAutofit/>
          </a:bodyPr>
          <a:lstStyle/>
          <a:p>
            <a:pPr algn="ctr"/>
            <a:r>
              <a:rPr lang="fr-FR" sz="3600" dirty="0"/>
              <a:t>Directive Marché d’Instruments  Financiers (MIFID I &amp; 2)</a:t>
            </a:r>
            <a:br>
              <a:rPr lang="fr-FR" sz="3600" dirty="0"/>
            </a:br>
            <a:r>
              <a:rPr lang="fr-FR" sz="900" dirty="0"/>
              <a:t> </a:t>
            </a:r>
            <a:br>
              <a:rPr lang="fr-FR" sz="3600" dirty="0"/>
            </a:br>
            <a:r>
              <a:rPr lang="fr-FR" sz="2400" dirty="0"/>
              <a:t>(</a:t>
            </a:r>
            <a:r>
              <a:rPr lang="fr-FR" sz="2400" dirty="0" err="1"/>
              <a:t>MiFID</a:t>
            </a:r>
            <a:r>
              <a:rPr lang="fr-FR" sz="2400" dirty="0"/>
              <a:t> :  </a:t>
            </a:r>
            <a:r>
              <a:rPr lang="fr-FR" sz="2400" dirty="0" err="1"/>
              <a:t>Markets</a:t>
            </a:r>
            <a:r>
              <a:rPr lang="fr-FR" sz="2400" dirty="0"/>
              <a:t> in Financial Instruments Directive)</a:t>
            </a:r>
          </a:p>
        </p:txBody>
      </p:sp>
      <p:sp>
        <p:nvSpPr>
          <p:cNvPr id="3" name="Sous-titre 2"/>
          <p:cNvSpPr>
            <a:spLocks noGrp="1"/>
          </p:cNvSpPr>
          <p:nvPr>
            <p:ph type="subTitle" idx="1"/>
          </p:nvPr>
        </p:nvSpPr>
        <p:spPr>
          <a:xfrm>
            <a:off x="899592" y="3573016"/>
            <a:ext cx="7772400" cy="1199704"/>
          </a:xfrm>
        </p:spPr>
        <p:txBody>
          <a:bodyPr>
            <a:normAutofit fontScale="62500" lnSpcReduction="20000"/>
          </a:bodyPr>
          <a:lstStyle/>
          <a:p>
            <a:pPr algn="just"/>
            <a:r>
              <a:rPr lang="fr-FR" dirty="0"/>
              <a:t>MIFID 1 : Publiée au Journal officiel de l’Union européenne le 30 avril 2004. Entrée en application en France le 1er novembre 2007</a:t>
            </a:r>
          </a:p>
          <a:p>
            <a:pPr algn="l"/>
            <a:endParaRPr lang="fr-FR" dirty="0"/>
          </a:p>
          <a:p>
            <a:pPr algn="l"/>
            <a:r>
              <a:rPr lang="fr-FR" dirty="0"/>
              <a:t>MIFID 2 : Entrée en vigueur en France le 01/01/2018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57200" y="1772816"/>
            <a:ext cx="8229600" cy="4525963"/>
          </a:xfrm>
        </p:spPr>
        <p:txBody>
          <a:bodyPr>
            <a:normAutofit/>
          </a:bodyPr>
          <a:lstStyle/>
          <a:p>
            <a:r>
              <a:rPr lang="fr-FR" dirty="0"/>
              <a:t>Etablir un cadre harmonisé pour l’ensemble des activités de marchés d’instruments financiers</a:t>
            </a:r>
          </a:p>
          <a:p>
            <a:r>
              <a:rPr lang="fr-FR" dirty="0"/>
              <a:t>afin de renforcer la concurrence :</a:t>
            </a:r>
          </a:p>
          <a:p>
            <a:pPr lvl="1"/>
            <a:r>
              <a:rPr lang="fr-FR" dirty="0"/>
              <a:t>l’efficacité et la qualité des services aux investisseurs,</a:t>
            </a:r>
          </a:p>
          <a:p>
            <a:pPr lvl="1"/>
            <a:r>
              <a:rPr lang="fr-FR" dirty="0"/>
              <a:t>la transparence </a:t>
            </a:r>
          </a:p>
          <a:p>
            <a:pPr lvl="1"/>
            <a:r>
              <a:rPr lang="fr-FR" dirty="0"/>
              <a:t>la protection de l’investisseur.</a:t>
            </a:r>
          </a:p>
          <a:p>
            <a:r>
              <a:rPr lang="fr-FR" dirty="0"/>
              <a:t>Champs d’application :</a:t>
            </a:r>
            <a:br>
              <a:rPr lang="fr-FR" dirty="0"/>
            </a:br>
            <a:r>
              <a:rPr lang="fr-FR" dirty="0"/>
              <a:t>banque d’investissement et de détail.</a:t>
            </a:r>
          </a:p>
        </p:txBody>
      </p:sp>
      <p:sp>
        <p:nvSpPr>
          <p:cNvPr id="3" name="Titre 2"/>
          <p:cNvSpPr>
            <a:spLocks noGrp="1"/>
          </p:cNvSpPr>
          <p:nvPr>
            <p:ph type="title"/>
          </p:nvPr>
        </p:nvSpPr>
        <p:spPr/>
        <p:txBody>
          <a:bodyPr>
            <a:normAutofit fontScale="90000"/>
          </a:bodyPr>
          <a:lstStyle/>
          <a:p>
            <a:r>
              <a:rPr lang="fr-FR" dirty="0"/>
              <a:t>Objectifs de MIFID 1: une révolution de l’industrie financière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179512" y="1071546"/>
            <a:ext cx="8856984" cy="5381790"/>
          </a:xfrm>
        </p:spPr>
        <p:txBody>
          <a:bodyPr>
            <a:noAutofit/>
          </a:bodyPr>
          <a:lstStyle/>
          <a:p>
            <a:r>
              <a:rPr lang="fr-FR" sz="1600" dirty="0"/>
              <a:t>Mise en concurrence des lieux d’exécution (pour faire baisser les prix de courtages)  et amélioration de la prestation des services d’investissement dans l’Union européenne =&gt; les clients peuvent bénéficier des nouvelles plates-formes d’exécution =&gt; développement de « plateformes électroniques alternatives », appelées également MTF (</a:t>
            </a:r>
            <a:r>
              <a:rPr lang="fr-FR" sz="1600" dirty="0" err="1"/>
              <a:t>Multilateral</a:t>
            </a:r>
            <a:r>
              <a:rPr lang="fr-FR" sz="1600" dirty="0"/>
              <a:t> Trade </a:t>
            </a:r>
            <a:r>
              <a:rPr lang="fr-FR" sz="1600" dirty="0" err="1"/>
              <a:t>Facilities</a:t>
            </a:r>
            <a:r>
              <a:rPr lang="fr-FR" sz="1600" dirty="0"/>
              <a:t>) (Chi-X, Turquoise, </a:t>
            </a:r>
            <a:r>
              <a:rPr lang="fr-FR" sz="1600" dirty="0" err="1"/>
              <a:t>Equiduct</a:t>
            </a:r>
            <a:r>
              <a:rPr lang="fr-FR" sz="1600" dirty="0"/>
              <a:t>, </a:t>
            </a:r>
            <a:r>
              <a:rPr lang="fr-FR" sz="1600" dirty="0" err="1"/>
              <a:t>Smartpool</a:t>
            </a:r>
            <a:r>
              <a:rPr lang="fr-FR" sz="1600" dirty="0"/>
              <a:t>, </a:t>
            </a:r>
            <a:r>
              <a:rPr lang="fr-FR" sz="1600" dirty="0" err="1"/>
              <a:t>Tradegate</a:t>
            </a:r>
            <a:r>
              <a:rPr lang="fr-FR" sz="1600" dirty="0"/>
              <a:t> …) au côté du NYSE Euronext qui n’a donc plus le monopole des transactions en Europe. Censée améliorer la transparence, la MIF, via l’émergence des MTF, à involontairement introduit une opacité dans les transactions sur les produits dérivés. En effet, ces MTF, essentiellement utilisées par les institutionnels, permettent des exécutions à l’aveugle, sans que le prix soit révélé avant l’</a:t>
            </a:r>
            <a:r>
              <a:rPr lang="fr-FR" sz="1600" dirty="0" err="1"/>
              <a:t>éxécution</a:t>
            </a:r>
            <a:r>
              <a:rPr lang="fr-FR" sz="1600" dirty="0"/>
              <a:t> de la transaction. Ce système est appelé « </a:t>
            </a:r>
            <a:r>
              <a:rPr lang="fr-FR" sz="1600" dirty="0" err="1"/>
              <a:t>Dark</a:t>
            </a:r>
            <a:r>
              <a:rPr lang="fr-FR" sz="1600" dirty="0"/>
              <a:t> Pool » et est destiné à éviter que la négociation de gros blocs n’influe sur le cours des autres titres côtés sur les marchés traditionnels. Quid de la transparence de ces transactions ressemblant à du </a:t>
            </a:r>
            <a:r>
              <a:rPr lang="fr-FR" sz="1600" dirty="0" err="1"/>
              <a:t>Trading</a:t>
            </a:r>
            <a:r>
              <a:rPr lang="fr-FR" sz="1600" dirty="0"/>
              <a:t> OTC ?</a:t>
            </a:r>
          </a:p>
          <a:p>
            <a:r>
              <a:rPr lang="fr-FR" sz="1600" dirty="0"/>
              <a:t>Obligation de transparence pré et post négociation pour les marchés actions et les conditions d’exécution des ordres au mieux des intérêts des clients, ainsi qu’à assurer l’information des clients avant et après la conclusion des transactions. Notion de « Best </a:t>
            </a:r>
            <a:r>
              <a:rPr lang="fr-FR" sz="1600" dirty="0" err="1"/>
              <a:t>Execution</a:t>
            </a:r>
            <a:r>
              <a:rPr lang="fr-FR" sz="1600" dirty="0"/>
              <a:t> » et de traçabilité des ordres.</a:t>
            </a:r>
          </a:p>
          <a:p>
            <a:r>
              <a:rPr lang="fr-FR" sz="1600" dirty="0"/>
              <a:t>Obligation de formaliser les règles de conduite pour la commercialisation des instruments financiers et de protection des investisseurs qui sont modulées en fonction de la nature des clients dorénavant classés en 3 grandes catégories</a:t>
            </a:r>
            <a:r>
              <a:rPr lang="fr-FR" sz="1800" dirty="0"/>
              <a:t> </a:t>
            </a:r>
            <a:r>
              <a:rPr lang="fr-FR" sz="1600" dirty="0"/>
              <a:t>:</a:t>
            </a:r>
            <a:endParaRPr lang="fr-FR" sz="1800" dirty="0"/>
          </a:p>
        </p:txBody>
      </p:sp>
      <p:sp>
        <p:nvSpPr>
          <p:cNvPr id="3" name="Titre 2"/>
          <p:cNvSpPr>
            <a:spLocks noGrp="1"/>
          </p:cNvSpPr>
          <p:nvPr>
            <p:ph type="title"/>
          </p:nvPr>
        </p:nvSpPr>
        <p:spPr>
          <a:xfrm>
            <a:off x="457200" y="274638"/>
            <a:ext cx="8229600" cy="868346"/>
          </a:xfrm>
        </p:spPr>
        <p:txBody>
          <a:bodyPr/>
          <a:lstStyle/>
          <a:p>
            <a:r>
              <a:rPr lang="fr-FR" dirty="0"/>
              <a:t>Les changements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fontScale="77500" lnSpcReduction="20000"/>
          </a:bodyPr>
          <a:lstStyle/>
          <a:p>
            <a:pPr lvl="1"/>
            <a:r>
              <a:rPr lang="fr-FR" sz="2800" dirty="0"/>
              <a:t>Client de détail ou non professionnel : ensemble des règles de protection (95% des clients)</a:t>
            </a:r>
          </a:p>
          <a:p>
            <a:pPr lvl="1"/>
            <a:r>
              <a:rPr lang="fr-FR" sz="2800" dirty="0"/>
              <a:t>Client professionnel : il doit avoir la compétence nécessaire pour assumer les décisions d’investissement ; règles de conduite allégées (grandes entreprises et institutionnels)</a:t>
            </a:r>
            <a:endParaRPr lang="fr-FR" sz="2700" dirty="0"/>
          </a:p>
          <a:p>
            <a:pPr marL="365760" lvl="1" indent="-256032">
              <a:spcBef>
                <a:spcPts val="400"/>
              </a:spcBef>
              <a:buSzPct val="68000"/>
              <a:buFont typeface="Wingdings 3"/>
              <a:buChar char=""/>
            </a:pPr>
            <a:r>
              <a:rPr lang="fr-FR" sz="2700" dirty="0"/>
              <a:t>Contrepartie éligible : entité susceptible d’être traitée d’égal à égal avec le prestataire de service d’investissement ; règles de conduite minimum. (Banques, assurances, PSI).</a:t>
            </a:r>
          </a:p>
          <a:p>
            <a:r>
              <a:rPr lang="fr-FR" dirty="0"/>
              <a:t>La MIF formalise une relation fondée sur la connaissance du client afin de garantir l’adéquation des instruments financiers et services fournis à son profil et ses besoins. La qualité du service aux clients, notamment en termes d’information et de conseil sera ainsi renforcée.</a:t>
            </a:r>
          </a:p>
          <a:p>
            <a:endParaRPr lang="fr-FR" dirty="0"/>
          </a:p>
        </p:txBody>
      </p:sp>
      <p:sp>
        <p:nvSpPr>
          <p:cNvPr id="3" name="Titre 2"/>
          <p:cNvSpPr>
            <a:spLocks noGrp="1"/>
          </p:cNvSpPr>
          <p:nvPr>
            <p:ph type="title"/>
          </p:nvPr>
        </p:nvSpPr>
        <p:spPr/>
        <p:txBody>
          <a:bodyPr/>
          <a:lstStyle/>
          <a:p>
            <a:r>
              <a:rPr lang="fr-FR" dirty="0"/>
              <a:t>Les changements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28596" y="1000108"/>
            <a:ext cx="8229600" cy="5221497"/>
          </a:xfrm>
        </p:spPr>
        <p:txBody>
          <a:bodyPr>
            <a:normAutofit fontScale="70000" lnSpcReduction="20000"/>
          </a:bodyPr>
          <a:lstStyle/>
          <a:p>
            <a:pPr>
              <a:buNone/>
            </a:pPr>
            <a:r>
              <a:rPr lang="fr-FR" sz="2900" b="1" dirty="0">
                <a:solidFill>
                  <a:schemeClr val="tx2"/>
                </a:solidFill>
                <a:effectLst>
                  <a:outerShdw blurRad="31750" dist="25400" dir="5400000" algn="tl" rotWithShape="0">
                    <a:srgbClr val="000000">
                      <a:alpha val="25000"/>
                    </a:srgbClr>
                  </a:outerShdw>
                </a:effectLst>
                <a:latin typeface="+mj-lt"/>
                <a:ea typeface="+mj-ea"/>
                <a:cs typeface="+mj-cs"/>
              </a:rPr>
              <a:t>1) Services de Conseil en investissement et de gestion sous mandat</a:t>
            </a:r>
          </a:p>
          <a:p>
            <a:r>
              <a:rPr lang="fr-FR" dirty="0"/>
              <a:t>Evaluation approfondie du client : </a:t>
            </a:r>
          </a:p>
          <a:p>
            <a:pPr lvl="1"/>
            <a:r>
              <a:rPr lang="fr-FR" dirty="0"/>
              <a:t>Ses objectifs : profil de risque, but de l’investissement, durée du placement =&gt; test d’adéquation une fois par an.</a:t>
            </a:r>
          </a:p>
          <a:p>
            <a:pPr lvl="1"/>
            <a:r>
              <a:rPr lang="fr-FR" dirty="0"/>
              <a:t>Connaissance de sa situation financière : patrimoine, revenus, engagements</a:t>
            </a:r>
          </a:p>
          <a:p>
            <a:pPr lvl="1"/>
            <a:r>
              <a:rPr lang="fr-FR" dirty="0"/>
              <a:t>Sa compétence : connaissance financière, expérience</a:t>
            </a:r>
          </a:p>
          <a:p>
            <a:r>
              <a:rPr lang="fr-FR" dirty="0"/>
              <a:t>Objectif : évaluer l’adéquation du service envisagé avec le profil du client. Si tel n’est pas le cas, la banque s’abstient de fournir le service.</a:t>
            </a:r>
          </a:p>
          <a:p>
            <a:r>
              <a:rPr lang="fr-FR" dirty="0"/>
              <a:t>Remarque : pour les instruments complexes (dérivés) la banque s’abstient de tout conseil. Sous réserve du respect de l’évaluation du client, la banque peut conseiller, à son initiative,  son client pour les instruments simples (actions, obligations, instruments du marché monétaire ou OPCVM).</a:t>
            </a:r>
          </a:p>
          <a:p>
            <a:r>
              <a:rPr lang="fr-FR" b="1" i="1" u="sng" dirty="0"/>
              <a:t>Spécificité pour la gestion sous mandat</a:t>
            </a:r>
            <a:r>
              <a:rPr lang="fr-FR" b="1" dirty="0"/>
              <a:t> : information obligatoire une fois par an au minimum sur la performance du portefeuille, sur celle du portefeuille de référence, des frais qui doivent être exprimés pour partie ou entièrement en % des encours gérés.</a:t>
            </a:r>
          </a:p>
        </p:txBody>
      </p:sp>
      <p:sp>
        <p:nvSpPr>
          <p:cNvPr id="3" name="Titre 2"/>
          <p:cNvSpPr>
            <a:spLocks noGrp="1"/>
          </p:cNvSpPr>
          <p:nvPr>
            <p:ph type="title"/>
          </p:nvPr>
        </p:nvSpPr>
        <p:spPr>
          <a:xfrm>
            <a:off x="457200" y="274638"/>
            <a:ext cx="8229600" cy="511156"/>
          </a:xfrm>
        </p:spPr>
        <p:txBody>
          <a:bodyPr>
            <a:normAutofit/>
          </a:bodyPr>
          <a:lstStyle/>
          <a:p>
            <a:r>
              <a:rPr lang="fr-FR" sz="2400" dirty="0"/>
              <a:t>Trois situations en fonction du service envisagé :</a:t>
            </a:r>
            <a:endParaRPr lang="fr-FR" sz="4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57200" y="500042"/>
            <a:ext cx="8229600" cy="5507249"/>
          </a:xfrm>
        </p:spPr>
        <p:txBody>
          <a:bodyPr>
            <a:normAutofit fontScale="77500" lnSpcReduction="20000"/>
          </a:bodyPr>
          <a:lstStyle/>
          <a:p>
            <a:pPr>
              <a:buNone/>
            </a:pPr>
            <a:r>
              <a:rPr lang="fr-FR" sz="2600" b="1" dirty="0">
                <a:solidFill>
                  <a:schemeClr val="tx2"/>
                </a:solidFill>
                <a:effectLst>
                  <a:outerShdw blurRad="31750" dist="25400" dir="5400000" algn="tl" rotWithShape="0">
                    <a:srgbClr val="000000">
                      <a:alpha val="25000"/>
                    </a:srgbClr>
                  </a:outerShdw>
                </a:effectLst>
                <a:latin typeface="+mj-lt"/>
                <a:ea typeface="+mj-ea"/>
                <a:cs typeface="+mj-cs"/>
              </a:rPr>
              <a:t>2) Services de réception-transmission d’ordre et d’exécution d’ordre pour le compte de tiers</a:t>
            </a:r>
          </a:p>
          <a:p>
            <a:r>
              <a:rPr lang="fr-FR" dirty="0"/>
              <a:t>Evaluation de la compétence du client :</a:t>
            </a:r>
          </a:p>
          <a:p>
            <a:pPr lvl="1"/>
            <a:r>
              <a:rPr lang="fr-FR" dirty="0"/>
              <a:t>types de services, transactions et instruments financiers familiers du client</a:t>
            </a:r>
          </a:p>
          <a:p>
            <a:pPr lvl="1"/>
            <a:r>
              <a:rPr lang="fr-FR" dirty="0"/>
              <a:t>nature, volume, fréquence des transactions réalisées</a:t>
            </a:r>
          </a:p>
          <a:p>
            <a:pPr lvl="1"/>
            <a:r>
              <a:rPr lang="fr-FR" dirty="0"/>
              <a:t>niveau d’éducation et profession du client</a:t>
            </a:r>
          </a:p>
          <a:p>
            <a:r>
              <a:rPr lang="fr-FR" dirty="0"/>
              <a:t>Objectif : déterminer si la compétence du client lui permet de comprendre les risques encourus. La banque avertit le client si tel n’est pas le cas.</a:t>
            </a:r>
          </a:p>
          <a:p>
            <a:pPr>
              <a:buNone/>
            </a:pPr>
            <a:r>
              <a:rPr lang="fr-FR" dirty="0"/>
              <a:t> </a:t>
            </a:r>
          </a:p>
          <a:p>
            <a:pPr>
              <a:buNone/>
            </a:pPr>
            <a:r>
              <a:rPr lang="fr-FR" sz="2600" b="1" dirty="0">
                <a:solidFill>
                  <a:schemeClr val="tx2"/>
                </a:solidFill>
                <a:effectLst>
                  <a:outerShdw blurRad="31750" dist="25400" dir="5400000" algn="tl" rotWithShape="0">
                    <a:srgbClr val="000000">
                      <a:alpha val="25000"/>
                    </a:srgbClr>
                  </a:outerShdw>
                </a:effectLst>
                <a:latin typeface="+mj-lt"/>
                <a:ea typeface="+mj-ea"/>
                <a:cs typeface="+mj-cs"/>
              </a:rPr>
              <a:t>3) Service d’exécution simple : une exception à l’obligation l’évaluation du client </a:t>
            </a:r>
          </a:p>
          <a:p>
            <a:r>
              <a:rPr lang="fr-FR" dirty="0"/>
              <a:t>Sous certaines conditions : </a:t>
            </a:r>
          </a:p>
          <a:p>
            <a:pPr lvl="1"/>
            <a:r>
              <a:rPr lang="fr-FR" dirty="0"/>
              <a:t>sollicitation express du client</a:t>
            </a:r>
          </a:p>
          <a:p>
            <a:pPr lvl="1"/>
            <a:r>
              <a:rPr lang="fr-FR" dirty="0"/>
              <a:t>produits non complexes (actions, obligations, instruments du marché monétaire ou OPCVM)</a:t>
            </a:r>
          </a:p>
          <a:p>
            <a:pPr lvl="1"/>
            <a:r>
              <a:rPr lang="fr-FR" dirty="0"/>
              <a:t>le client est informé de sa non évaluation</a:t>
            </a:r>
          </a:p>
          <a:p>
            <a:r>
              <a:rPr lang="fr-FR" dirty="0"/>
              <a:t>La banque est soumise à son obligation d’information.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57200" y="1417638"/>
            <a:ext cx="8229600" cy="4881141"/>
          </a:xfrm>
        </p:spPr>
        <p:txBody>
          <a:bodyPr>
            <a:normAutofit/>
          </a:bodyPr>
          <a:lstStyle/>
          <a:p>
            <a:r>
              <a:rPr lang="fr-FR" sz="2000" dirty="0"/>
              <a:t>Vise à renforcer la protection du client investisseur. Une distinction est opérée entre le « conseil en investissement » et l’absence de conseil avant le commercialisation d’un produit financier.</a:t>
            </a:r>
          </a:p>
          <a:p>
            <a:r>
              <a:rPr lang="fr-FR" sz="2000" dirty="0"/>
              <a:t>Conseil en investissement  = Préconisation d’instruments financiers ou Gestion de portefeuille discrétionnaire</a:t>
            </a:r>
          </a:p>
          <a:p>
            <a:r>
              <a:rPr lang="fr-FR" sz="2000" dirty="0"/>
              <a:t>Pas de conseil = Fourniture de service d’investissements (réception et transmission d’ordres)</a:t>
            </a:r>
          </a:p>
          <a:p>
            <a:endParaRPr lang="fr-FR" sz="2000" dirty="0"/>
          </a:p>
        </p:txBody>
      </p:sp>
      <p:sp>
        <p:nvSpPr>
          <p:cNvPr id="3" name="Titre 2"/>
          <p:cNvSpPr>
            <a:spLocks noGrp="1"/>
          </p:cNvSpPr>
          <p:nvPr>
            <p:ph type="title"/>
          </p:nvPr>
        </p:nvSpPr>
        <p:spPr/>
        <p:txBody>
          <a:bodyPr>
            <a:normAutofit fontScale="90000"/>
          </a:bodyPr>
          <a:lstStyle/>
          <a:p>
            <a:r>
              <a:rPr lang="fr-FR" dirty="0"/>
              <a:t>Objectifs de MIFID 2: une évolution</a:t>
            </a:r>
          </a:p>
        </p:txBody>
      </p:sp>
    </p:spTree>
    <p:extLst>
      <p:ext uri="{BB962C8B-B14F-4D97-AF65-F5344CB8AC3E}">
        <p14:creationId xmlns:p14="http://schemas.microsoft.com/office/powerpoint/2010/main" val="16229368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C9BE0A2A-94CC-482D-96CE-A148F4E995B3}"/>
              </a:ext>
            </a:extLst>
          </p:cNvPr>
          <p:cNvSpPr>
            <a:spLocks noGrp="1"/>
          </p:cNvSpPr>
          <p:nvPr>
            <p:ph idx="1"/>
          </p:nvPr>
        </p:nvSpPr>
        <p:spPr>
          <a:xfrm>
            <a:off x="457200" y="850710"/>
            <a:ext cx="8229600" cy="5156582"/>
          </a:xfrm>
        </p:spPr>
        <p:txBody>
          <a:bodyPr>
            <a:normAutofit/>
          </a:bodyPr>
          <a:lstStyle/>
          <a:p>
            <a:r>
              <a:rPr lang="fr-FR" sz="1800" dirty="0"/>
              <a:t>La notion d’ADEQUATION est renforcée et affinée</a:t>
            </a:r>
          </a:p>
          <a:p>
            <a:pPr lvl="1"/>
            <a:r>
              <a:rPr lang="fr-FR" sz="1600" dirty="0"/>
              <a:t>1) Connaissance + expérience du client doivent être en rapport </a:t>
            </a:r>
            <a:r>
              <a:rPr lang="fr-FR" sz="1600" u="sng" dirty="0"/>
              <a:t>avec</a:t>
            </a:r>
            <a:r>
              <a:rPr lang="fr-FR" sz="1600" dirty="0"/>
              <a:t> le produit spécifique</a:t>
            </a:r>
          </a:p>
          <a:p>
            <a:pPr lvl="1"/>
            <a:r>
              <a:rPr lang="fr-FR" sz="1600" dirty="0"/>
              <a:t>2) Le PSI (prestataire de service financier) doit connaître la situation financière et la capacité du client à supporter des pertes</a:t>
            </a:r>
          </a:p>
          <a:p>
            <a:pPr lvl="1"/>
            <a:r>
              <a:rPr lang="fr-FR" sz="1600" dirty="0"/>
              <a:t>3) Objectif d’investissement et tolérance au risque du client doivent être établis</a:t>
            </a:r>
          </a:p>
          <a:p>
            <a:r>
              <a:rPr lang="fr-FR" sz="1800" dirty="0"/>
              <a:t>Ces 3 points doivent être formalisés pour apporter la preuve de l’adéquation ! A renouveler chaque année ou en cas de changement de situation du client de nature à affecter cette adéquation</a:t>
            </a:r>
          </a:p>
          <a:p>
            <a:r>
              <a:rPr lang="fr-FR" sz="1800" dirty="0"/>
              <a:t>+ de critères pour mieux évaluer la capacité à supporter des pertes</a:t>
            </a:r>
          </a:p>
          <a:p>
            <a:r>
              <a:rPr lang="fr-FR" sz="1800" dirty="0"/>
              <a:t>Prise en compte des frais et de la complexité pour déterminer l’adéquation (</a:t>
            </a:r>
            <a:r>
              <a:rPr lang="fr-FR" sz="1800" dirty="0" err="1"/>
              <a:t>ie</a:t>
            </a:r>
            <a:r>
              <a:rPr lang="fr-FR" sz="1800" dirty="0"/>
              <a:t> la préconisation du produit financier) -&gt; les frais directs et indirects sont indiqués avant la souscription du produit</a:t>
            </a:r>
          </a:p>
          <a:p>
            <a:r>
              <a:rPr lang="fr-FR" sz="1800" dirty="0"/>
              <a:t>Interdiction de proposer des produits inadéquats</a:t>
            </a:r>
          </a:p>
          <a:p>
            <a:r>
              <a:rPr lang="fr-FR" sz="1800" dirty="0"/>
              <a:t>Fournir un rapport d’adéquation avant toute transaction</a:t>
            </a:r>
          </a:p>
        </p:txBody>
      </p:sp>
      <p:sp>
        <p:nvSpPr>
          <p:cNvPr id="3" name="Titre 2">
            <a:extLst>
              <a:ext uri="{FF2B5EF4-FFF2-40B4-BE49-F238E27FC236}">
                <a16:creationId xmlns:a16="http://schemas.microsoft.com/office/drawing/2014/main" id="{4C94F959-9AFB-4EC8-8B7A-66E8A66CC01B}"/>
              </a:ext>
            </a:extLst>
          </p:cNvPr>
          <p:cNvSpPr>
            <a:spLocks noGrp="1"/>
          </p:cNvSpPr>
          <p:nvPr>
            <p:ph type="title"/>
          </p:nvPr>
        </p:nvSpPr>
        <p:spPr>
          <a:xfrm>
            <a:off x="457200" y="274638"/>
            <a:ext cx="8229600" cy="576071"/>
          </a:xfrm>
        </p:spPr>
        <p:txBody>
          <a:bodyPr>
            <a:normAutofit fontScale="90000"/>
          </a:bodyPr>
          <a:lstStyle/>
          <a:p>
            <a:r>
              <a:rPr lang="fr-FR" dirty="0"/>
              <a:t>CONSEIL EN INVESTISSEMENT</a:t>
            </a:r>
          </a:p>
        </p:txBody>
      </p:sp>
    </p:spTree>
    <p:extLst>
      <p:ext uri="{BB962C8B-B14F-4D97-AF65-F5344CB8AC3E}">
        <p14:creationId xmlns:p14="http://schemas.microsoft.com/office/powerpoint/2010/main" val="960326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C9BE0A2A-94CC-482D-96CE-A148F4E995B3}"/>
              </a:ext>
            </a:extLst>
          </p:cNvPr>
          <p:cNvSpPr>
            <a:spLocks noGrp="1"/>
          </p:cNvSpPr>
          <p:nvPr>
            <p:ph idx="1"/>
          </p:nvPr>
        </p:nvSpPr>
        <p:spPr>
          <a:xfrm>
            <a:off x="457200" y="850710"/>
            <a:ext cx="8229600" cy="5156582"/>
          </a:xfrm>
        </p:spPr>
        <p:txBody>
          <a:bodyPr>
            <a:normAutofit fontScale="92500" lnSpcReduction="20000"/>
          </a:bodyPr>
          <a:lstStyle/>
          <a:p>
            <a:pPr algn="just"/>
            <a:r>
              <a:rPr lang="fr-FR" sz="1800" dirty="0"/>
              <a:t>Fourniture de service d’investissement = Réception et transmission d’ordres seuls</a:t>
            </a:r>
          </a:p>
          <a:p>
            <a:pPr algn="just"/>
            <a:r>
              <a:rPr lang="fr-FR" sz="1800" dirty="0"/>
              <a:t>La notion de « Caractère approprié » ne s’applique qu’aux produits complexes.</a:t>
            </a:r>
          </a:p>
          <a:p>
            <a:pPr algn="just"/>
            <a:r>
              <a:rPr lang="fr-FR" sz="1800" dirty="0"/>
              <a:t>Dans ce cas, le PSI doit évaluer la connaissance et l’expérience du client à comprendre et accepter les risques associés à un produit spécifique</a:t>
            </a:r>
          </a:p>
          <a:p>
            <a:r>
              <a:rPr lang="fr-FR" sz="1800" dirty="0"/>
              <a:t>Le champs des produits complexes est élargi</a:t>
            </a:r>
          </a:p>
          <a:p>
            <a:endParaRPr lang="fr-FR" sz="1800" dirty="0"/>
          </a:p>
          <a:p>
            <a:pPr algn="just"/>
            <a:r>
              <a:rPr lang="fr-FR" sz="1800" dirty="0"/>
              <a:t>Conseil ou non, Les PSI français ont une obligation de déclaration à l’AMF (65 champs dont le LEI*) de tous les instruments financiers des clients (sauf OPC mais dont ETF) afin d’assurer la traçabilité des opérations.</a:t>
            </a:r>
          </a:p>
          <a:p>
            <a:pPr algn="just"/>
            <a:endParaRPr lang="fr-FR" sz="1800" dirty="0"/>
          </a:p>
          <a:p>
            <a:r>
              <a:rPr lang="fr-FR" sz="1600" dirty="0"/>
              <a:t>*</a:t>
            </a:r>
            <a:r>
              <a:rPr lang="fr-FR" sz="1400" dirty="0"/>
              <a:t>LEI : Legal </a:t>
            </a:r>
            <a:r>
              <a:rPr lang="fr-FR" sz="1400" dirty="0" err="1"/>
              <a:t>Entity</a:t>
            </a:r>
            <a:r>
              <a:rPr lang="fr-FR" sz="1400" dirty="0"/>
              <a:t> Identifier. Code alphanumérique à 20 caractères </a:t>
            </a:r>
            <a:r>
              <a:rPr lang="fr-FR" sz="1400"/>
              <a:t>qui identifie </a:t>
            </a:r>
            <a:r>
              <a:rPr lang="fr-FR" sz="1400" dirty="0"/>
              <a:t>de façon claire et unique des entités juridiques participant à des transactions financières. Chaque LEI contient des informations sur la structure de propriété des entités et ainsi répond aux questions  « qui est qui » et «  qui appartient à qui ». Améliorer considérablement la transparence sur le marché mondial. Le </a:t>
            </a:r>
            <a:r>
              <a:rPr lang="fr-FR" sz="1400" dirty="0">
                <a:hlinkClick r:id="rId2">
                  <a:extLst>
                    <a:ext uri="{A12FA001-AC4F-418D-AE19-62706E023703}">
                      <ahyp:hlinkClr xmlns:ahyp="http://schemas.microsoft.com/office/drawing/2018/hyperlinkcolor" val="tx"/>
                    </a:ext>
                  </a:extLst>
                </a:hlinkClick>
              </a:rPr>
              <a:t>Conseil de stabilité financière (FSB)</a:t>
            </a:r>
            <a:r>
              <a:rPr lang="fr-FR" sz="1400" dirty="0"/>
              <a:t> a réaffirmé que l'adoption globale du LEI sous-tendait « plusieurs objectifs de stabilité financière » tels que l'amélioration de la gestion des risques dans les sociétés et une meilleure évaluation des risques prudentiels microéconomiques et macroéconomiques. Par conséquent, il favorise l'intégrité commerciale tout en limitant l'abus de marché et la fraude financière. Enfin, le déploiement du LEI favorise « une qualité et une précision accrues des données financières de manière globale ». La base de données des LEI accessible gratuitement au public.</a:t>
            </a:r>
          </a:p>
          <a:p>
            <a:pPr algn="just"/>
            <a:endParaRPr lang="fr-FR" sz="1800" dirty="0"/>
          </a:p>
        </p:txBody>
      </p:sp>
      <p:sp>
        <p:nvSpPr>
          <p:cNvPr id="3" name="Titre 2">
            <a:extLst>
              <a:ext uri="{FF2B5EF4-FFF2-40B4-BE49-F238E27FC236}">
                <a16:creationId xmlns:a16="http://schemas.microsoft.com/office/drawing/2014/main" id="{4C94F959-9AFB-4EC8-8B7A-66E8A66CC01B}"/>
              </a:ext>
            </a:extLst>
          </p:cNvPr>
          <p:cNvSpPr>
            <a:spLocks noGrp="1"/>
          </p:cNvSpPr>
          <p:nvPr>
            <p:ph type="title"/>
          </p:nvPr>
        </p:nvSpPr>
        <p:spPr>
          <a:xfrm>
            <a:off x="457200" y="274638"/>
            <a:ext cx="8229600" cy="576071"/>
          </a:xfrm>
        </p:spPr>
        <p:txBody>
          <a:bodyPr>
            <a:normAutofit fontScale="90000"/>
          </a:bodyPr>
          <a:lstStyle/>
          <a:p>
            <a:r>
              <a:rPr lang="fr-FR" dirty="0"/>
              <a:t>PAS DE CONSEIL</a:t>
            </a:r>
          </a:p>
        </p:txBody>
      </p:sp>
    </p:spTree>
    <p:extLst>
      <p:ext uri="{BB962C8B-B14F-4D97-AF65-F5344CB8AC3E}">
        <p14:creationId xmlns:p14="http://schemas.microsoft.com/office/powerpoint/2010/main" val="2218583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Rotonde">
  <a:themeElements>
    <a:clrScheme name="Rotond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Rotond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Rotond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101</TotalTime>
  <Words>505</Words>
  <Application>Microsoft Office PowerPoint</Application>
  <PresentationFormat>Affichage à l'écran (4:3)</PresentationFormat>
  <Paragraphs>72</Paragraphs>
  <Slides>9</Slides>
  <Notes>7</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9</vt:i4>
      </vt:variant>
    </vt:vector>
  </HeadingPairs>
  <TitlesOfParts>
    <vt:vector size="15" baseType="lpstr">
      <vt:lpstr>Calibri</vt:lpstr>
      <vt:lpstr>Lucida Sans Unicode</vt:lpstr>
      <vt:lpstr>Verdana</vt:lpstr>
      <vt:lpstr>Wingdings 2</vt:lpstr>
      <vt:lpstr>Wingdings 3</vt:lpstr>
      <vt:lpstr>Rotonde</vt:lpstr>
      <vt:lpstr>Directive Marché d’Instruments  Financiers (MIFID I &amp; 2)   (MiFID :  Markets in Financial Instruments Directive)</vt:lpstr>
      <vt:lpstr>Objectifs de MIFID 1: une révolution de l’industrie financière</vt:lpstr>
      <vt:lpstr>Les changements</vt:lpstr>
      <vt:lpstr>Les changements</vt:lpstr>
      <vt:lpstr>Trois situations en fonction du service envisagé :</vt:lpstr>
      <vt:lpstr>Présentation PowerPoint</vt:lpstr>
      <vt:lpstr>Objectifs de MIFID 2: une évolution</vt:lpstr>
      <vt:lpstr>CONSEIL EN INVESTISSEMENT</vt:lpstr>
      <vt:lpstr>PAS DE CONSEIL</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Xavier BARBERIS</dc:creator>
  <cp:lastModifiedBy>Xavier BARBERIS</cp:lastModifiedBy>
  <cp:revision>14</cp:revision>
  <dcterms:created xsi:type="dcterms:W3CDTF">2009-05-03T20:12:02Z</dcterms:created>
  <dcterms:modified xsi:type="dcterms:W3CDTF">2018-09-14T20:27:26Z</dcterms:modified>
</cp:coreProperties>
</file>