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45AF86-E3DC-471A-8661-A74DDD7C3AC3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BA9C0D-407D-4377-9570-E5D1AA3D03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669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B6E990-2006-4E2D-812B-1E6E2D161208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9E8EE3-40AE-4F4F-A83A-0B8CFD1359B0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48353C-E63D-482C-BEF8-D4040DBADE3D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D11219-FB00-46E5-9C0A-5A84A28B903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40D369-E83E-4390-86A9-EB9E65FC07F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8672A-DE42-4883-AFA6-5F3B56232B0A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D8AA00-287E-4E43-97C3-392F5F377976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B6E990-2006-4E2D-812B-1E6E2D161208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e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e libre 1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orme libre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orme libre 19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Connecteur droit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1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B44776E-FA3A-4521-91D7-936A7160F126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12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3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B8A923-05E5-41C6-969F-D2A0BBFC43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FA09-4CD3-42F2-8A2C-171860CF9A75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45486-C631-41FF-9173-38C5324649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96019D-C8A8-4811-B8DF-80FF394DCB8F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C52731-249C-4B06-995E-9BEDBCA01E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11DA66-3664-4166-B783-4AF8A64D8675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F7F3B5-7C46-4540-9DE4-15B2860C4B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E74366-6E60-4D4C-9619-00803882BC96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03B016-C72E-4D09-9B99-325BFF367D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74E10F-2588-4EDD-A1E8-010E2CECFB34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1CD07A-3918-4DCF-BFDB-708E7298C8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8DCF-E6E5-48DF-BCB8-86428567490E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0ECA0-B15B-4B2D-A9BD-2775ABE90A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4F5716-B303-44C9-A8CF-D57555B73831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6CFDD4-8768-4015-9940-DE585ECF74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 10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orme libre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Triangle rectangle 1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Connecteur droit 1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90B323B-E05E-489A-AF16-E4CA43133D2F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12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3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5AD87B1-8AD6-4D7D-9675-910CE9E884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E2782-491F-4494-BFB9-06036FAC0B26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2C68-6908-42F8-A961-C8450DDBAF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B1042-210D-425B-A24D-2EDD0D1A9547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5A889-3E14-48B0-82C6-AAB755FDE5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033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5CDC0E7-4D1F-4F5D-B63C-786B6309B4B6}" type="datetimeFigureOut">
              <a:rPr lang="fr-FR"/>
              <a:pPr>
                <a:defRPr/>
              </a:pPr>
              <a:t>28/10/2016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46D5691-F7D5-499E-822B-910E9F2A6A2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3" r:id="rId2"/>
    <p:sldLayoutId id="2147483738" r:id="rId3"/>
    <p:sldLayoutId id="2147483739" r:id="rId4"/>
    <p:sldLayoutId id="2147483740" r:id="rId5"/>
    <p:sldLayoutId id="2147483741" r:id="rId6"/>
    <p:sldLayoutId id="2147483734" r:id="rId7"/>
    <p:sldLayoutId id="2147483742" r:id="rId8"/>
    <p:sldLayoutId id="2147483743" r:id="rId9"/>
    <p:sldLayoutId id="2147483735" r:id="rId10"/>
    <p:sldLayoutId id="21474837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7772400" cy="1829761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4000" dirty="0"/>
              <a:t>Le mod</a:t>
            </a:r>
            <a:r>
              <a:rPr lang="fr-FR" sz="4000" dirty="0">
                <a:latin typeface="Times New Roman"/>
              </a:rPr>
              <a:t>è</a:t>
            </a:r>
            <a:r>
              <a:rPr lang="fr-FR" sz="4000" dirty="0"/>
              <a:t>le d</a:t>
            </a:r>
            <a:r>
              <a:rPr lang="fr-FR" sz="4000" dirty="0">
                <a:latin typeface="Times New Roman"/>
              </a:rPr>
              <a:t>’</a:t>
            </a:r>
            <a:r>
              <a:rPr lang="fr-FR" sz="4000" dirty="0"/>
              <a:t>Harry </a:t>
            </a:r>
            <a:r>
              <a:rPr lang="fr-FR" sz="4000" dirty="0" err="1"/>
              <a:t>Markowitz</a:t>
            </a:r>
            <a:r>
              <a:rPr lang="fr-FR" sz="4000" dirty="0"/>
              <a:t> </a:t>
            </a:r>
            <a:r>
              <a:rPr lang="fr-FR" sz="2800" dirty="0"/>
              <a:t>(Travaux de 1954 et prix Nobel en 1990) </a:t>
            </a:r>
            <a:endParaRPr lang="fr-FR" sz="4000" dirty="0"/>
          </a:p>
        </p:txBody>
      </p:sp>
      <p:sp>
        <p:nvSpPr>
          <p:cNvPr id="9219" name="Sous-titr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/>
            <a:r>
              <a:rPr lang="fr-FR" b="1">
                <a:solidFill>
                  <a:srgbClr val="800000"/>
                </a:solidFill>
              </a:rPr>
              <a:t>Le comportement optimal de l'investisseur </a:t>
            </a:r>
            <a:endParaRPr lang="en-GB" b="1" dirty="0">
              <a:solidFill>
                <a:srgbClr val="800000"/>
              </a:solidFill>
            </a:endParaRPr>
          </a:p>
          <a:p>
            <a:pPr marR="0" eaLnBrk="1" hangingPunct="1"/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2400"/>
              <a:t>D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fini de fa</a:t>
            </a:r>
            <a:r>
              <a:rPr lang="fr-FR" sz="2400">
                <a:latin typeface="Times New Roman" pitchFamily="18" charset="0"/>
              </a:rPr>
              <a:t>ç</a:t>
            </a:r>
            <a:r>
              <a:rPr lang="fr-FR" sz="2400"/>
              <a:t>on rigoureuse le comportement de l'agent investisseur dans un univers incertain</a:t>
            </a:r>
            <a:endParaRPr lang="en-GB" sz="2400"/>
          </a:p>
          <a:p>
            <a:pPr eaLnBrk="1" hangingPunct="1"/>
            <a:r>
              <a:rPr lang="fr-FR" sz="2400"/>
              <a:t>Son d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veloppement aboutit </a:t>
            </a:r>
            <a:r>
              <a:rPr lang="fr-FR" sz="2400">
                <a:latin typeface="Times New Roman" pitchFamily="18" charset="0"/>
              </a:rPr>
              <a:t>à</a:t>
            </a:r>
            <a:r>
              <a:rPr lang="fr-FR" sz="2400"/>
              <a:t> la d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termination d'un portefeuille optimal pour chaque degr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 de risque</a:t>
            </a:r>
            <a:r>
              <a:rPr lang="en-GB" sz="2400"/>
              <a:t> </a:t>
            </a:r>
          </a:p>
          <a:p>
            <a:pPr eaLnBrk="1" hangingPunct="1"/>
            <a:r>
              <a:rPr lang="fr-FR" sz="2400"/>
              <a:t>L'ensemble de ces portefeuilles forme la fronti</a:t>
            </a:r>
            <a:r>
              <a:rPr lang="fr-FR" sz="2400">
                <a:latin typeface="Times New Roman" pitchFamily="18" charset="0"/>
              </a:rPr>
              <a:t>è</a:t>
            </a:r>
            <a:r>
              <a:rPr lang="fr-FR" sz="2400"/>
              <a:t>re efficiente</a:t>
            </a:r>
          </a:p>
          <a:p>
            <a:pPr eaLnBrk="1" hangingPunct="1"/>
            <a:r>
              <a:rPr lang="fr-FR" sz="2400"/>
              <a:t>Ce mod</a:t>
            </a:r>
            <a:r>
              <a:rPr lang="fr-FR" sz="2400">
                <a:latin typeface="Times New Roman" pitchFamily="18" charset="0"/>
              </a:rPr>
              <a:t>è</a:t>
            </a:r>
            <a:r>
              <a:rPr lang="fr-FR" sz="2400"/>
              <a:t>le sera enrichi pour aboutir au MEDAF (Mod</a:t>
            </a:r>
            <a:r>
              <a:rPr lang="fr-FR" sz="2400">
                <a:latin typeface="Times New Roman" pitchFamily="18" charset="0"/>
              </a:rPr>
              <a:t>è</a:t>
            </a:r>
            <a:r>
              <a:rPr lang="fr-FR" sz="2400"/>
              <a:t>le d</a:t>
            </a:r>
            <a:r>
              <a:rPr lang="fr-FR" sz="2400">
                <a:latin typeface="Times New Roman" pitchFamily="18" charset="0"/>
              </a:rPr>
              <a:t>’É</a:t>
            </a:r>
            <a:r>
              <a:rPr lang="fr-FR" sz="2400"/>
              <a:t>valuation des March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 Financiers)</a:t>
            </a: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</a:t>
            </a:r>
            <a:r>
              <a:rPr lang="fr-FR" dirty="0">
                <a:latin typeface="Times New Roman"/>
              </a:rPr>
              <a:t>’</a:t>
            </a:r>
            <a:r>
              <a:rPr lang="fr-FR" dirty="0"/>
              <a:t>objet du mod</a:t>
            </a:r>
            <a:r>
              <a:rPr lang="fr-FR" dirty="0">
                <a:latin typeface="Times New Roman"/>
              </a:rPr>
              <a:t>è</a:t>
            </a:r>
            <a:r>
              <a:rPr lang="fr-FR" dirty="0"/>
              <a:t>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taux de rentabilité d’un actif est : Rt = [(Pt - Pt-1) + Ct]/Pt-1 (P = Prix; C=Coupon).</a:t>
            </a:r>
          </a:p>
          <a:p>
            <a:pPr eaLnBrk="1" hangingPunct="1"/>
            <a:r>
              <a:rPr lang="fr-FR" sz="17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H1</a:t>
            </a: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Tout investissement est une décision prise dans une situation de risque. Le return d'un actif est donc une variable aléatoire dont ont fait l'hypothèse qu'elle suit une loi Normale :</a:t>
            </a:r>
          </a:p>
          <a:p>
            <a:pPr eaLnBrk="1" hangingPunct="1"/>
            <a:r>
              <a:rPr lang="fr-FR" sz="17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H2</a:t>
            </a: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Les returns des actifs financiers ne fluctuent pas indépendamment les uns des autres. Ils sont corrélés : </a:t>
            </a:r>
          </a:p>
          <a:p>
            <a:pPr eaLnBrk="1" hangingPunct="1">
              <a:buFontTx/>
              <a:buNone/>
            </a:pP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est le coefficient de corrélation.</a:t>
            </a:r>
          </a:p>
          <a:p>
            <a:pPr eaLnBrk="1" hangingPunct="1"/>
            <a:r>
              <a:rPr lang="fr-FR" sz="17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H3</a:t>
            </a: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Le comportement de tous les investisseurs est caractérisé par un degré plus ou moins prononcé d'aversion vis à vis du risque. Celui-ci est mesuré par :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 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</a:t>
            </a:r>
            <a:endParaRPr lang="fr-FR" sz="17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fr-FR" sz="17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H4</a:t>
            </a: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Les investisseurs sont rationnels : bien que leur fonction de préférence soit purement subjective, ils opèrent des choix strictement transitifs.</a:t>
            </a:r>
          </a:p>
          <a:p>
            <a:pPr eaLnBrk="1" hangingPunct="1"/>
            <a:r>
              <a:rPr lang="fr-FR" sz="17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H5</a:t>
            </a: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Tous les investisseurs ont le même horizon de décision qui comporte une seule période.</a:t>
            </a:r>
            <a:r>
              <a:rPr lang="en-GB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eaLnBrk="1" hangingPunct="1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hypothèses 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75" y="2643188"/>
            <a:ext cx="16002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3214688"/>
            <a:ext cx="434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contenu 1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006975"/>
          </a:xfrm>
        </p:spPr>
        <p:txBody>
          <a:bodyPr/>
          <a:lstStyle/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problème consiste à maximiser l'espérance du return du portefeuille composé de n valeurs et à minimiser la variance du portefeuille qui représente le risque.</a:t>
            </a:r>
          </a:p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Soit ai la part du budget consacré à l'actif i i = 1, ..., n</a:t>
            </a:r>
          </a:p>
          <a:p>
            <a:pPr eaLnBrk="1" hangingPunct="1"/>
            <a:r>
              <a:rPr lang="en-GB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  		et  </a:t>
            </a:r>
          </a:p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return du portefeuille est donc :</a:t>
            </a:r>
          </a:p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l'espérance de ce return est : </a:t>
            </a:r>
          </a:p>
          <a:p>
            <a:pPr eaLnBrk="1" hangingPunct="1"/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variance du portefeuille est :</a:t>
            </a:r>
            <a:r>
              <a:rPr lang="en-GB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eaLnBrk="1" hangingPunct="1">
              <a:buFontTx/>
              <a:buNone/>
            </a:pPr>
            <a:r>
              <a:rPr lang="en-GB" sz="3200"/>
              <a:t>  </a:t>
            </a:r>
          </a:p>
          <a:p>
            <a:pPr eaLnBrk="1" hangingPunct="1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400" dirty="0"/>
              <a:t>La détermination de la courbe enveloppe optimale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0" y="2143125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2143125"/>
            <a:ext cx="17526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8" y="2428875"/>
            <a:ext cx="3200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8" y="2714625"/>
            <a:ext cx="2209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5" y="3571875"/>
            <a:ext cx="39211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6313" y="3929063"/>
            <a:ext cx="3429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contenu 1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6000750"/>
          </a:xfrm>
        </p:spPr>
        <p:txBody>
          <a:bodyPr/>
          <a:lstStyle/>
          <a:p>
            <a:pPr eaLnBrk="1" hangingPunct="1"/>
            <a:r>
              <a:rPr lang="fr-FR" sz="2400"/>
              <a:t>Le programme d'optimisation peut ainsi s'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/>
              <a:t>crire</a:t>
            </a:r>
            <a:r>
              <a:rPr lang="fr-FR" sz="3200"/>
              <a:t> :</a:t>
            </a:r>
            <a:r>
              <a:rPr lang="en-GB" sz="3200"/>
              <a:t> </a:t>
            </a:r>
          </a:p>
          <a:p>
            <a:pPr lvl="4" eaLnBrk="1" hangingPunct="1">
              <a:buFontTx/>
              <a:buNone/>
            </a:pPr>
            <a:r>
              <a:rPr lang="fr-FR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sous contrainte </a:t>
            </a:r>
          </a:p>
          <a:p>
            <a:pPr eaLnBrk="1" hangingPunct="1"/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Ainsi, cette fonction 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conomique Z satisfait aux principes de :</a:t>
            </a:r>
          </a:p>
          <a:p>
            <a:pPr eaLnBrk="1" hangingPunct="1"/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rationalit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puisqu'il y a maximisation du return</a:t>
            </a:r>
          </a:p>
          <a:p>
            <a:pPr eaLnBrk="1" hangingPunct="1"/>
            <a:r>
              <a:rPr lang="fr-FR" sz="2400">
                <a:latin typeface="Arial Unicode MS" pitchFamily="34" charset="-128"/>
              </a:rPr>
              <a:t>- aversion pour le risque , puisque la mesure du risque y est affect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>
                <a:latin typeface="Arial Unicode MS" pitchFamily="34" charset="-128"/>
              </a:rPr>
              <a:t>e d'un signe n</a:t>
            </a:r>
            <a:r>
              <a:rPr lang="fr-FR" sz="2400">
                <a:latin typeface="Times New Roman" pitchFamily="18" charset="0"/>
              </a:rPr>
              <a:t>é</a:t>
            </a:r>
            <a:r>
              <a:rPr lang="fr-FR" sz="2400">
                <a:latin typeface="Arial Unicode MS" pitchFamily="34" charset="-128"/>
              </a:rPr>
              <a:t>gatif, ce qui implique la minimisation du risque.</a:t>
            </a:r>
          </a:p>
          <a:p>
            <a:pPr eaLnBrk="1" hangingPunct="1"/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est un param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è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tre qui repr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sente les pr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rences de l'investisseur pour le return en relation avec le risque qu'il doit courir pour obtenir ce return. Il s'agit du taux marginal de substitution de ces deux grandeurs, c'est 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à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dire la mesure dans laquelle l'investisseur est d'accord de courir un risque accru d'une unit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pour obtenir un incr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ment donn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l'esp</a:t>
            </a:r>
            <a:r>
              <a:rPr lang="fr-FR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rance du return du portefeuille.</a:t>
            </a:r>
            <a:endParaRPr lang="fr-FR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1000125"/>
            <a:ext cx="2057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1000125"/>
            <a:ext cx="16002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88" y="3786188"/>
            <a:ext cx="501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1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857875"/>
          </a:xfrm>
        </p:spPr>
        <p:txBody>
          <a:bodyPr/>
          <a:lstStyle/>
          <a:p>
            <a:pPr eaLnBrk="1" hangingPunct="1"/>
            <a:r>
              <a:rPr lang="fr-FR" sz="2400">
                <a:latin typeface="Arial Unicode MS" pitchFamily="34" charset="-128"/>
              </a:rPr>
              <a:t>La solution du programme revient </a:t>
            </a:r>
            <a:r>
              <a:rPr lang="fr-FR" sz="2400">
                <a:latin typeface="Times New Roman" pitchFamily="18" charset="0"/>
              </a:rPr>
              <a:t>à</a:t>
            </a:r>
            <a:r>
              <a:rPr lang="fr-FR" sz="2400">
                <a:latin typeface="Arial Unicode MS" pitchFamily="34" charset="-128"/>
              </a:rPr>
              <a:t> maximiser le Lagrangien</a:t>
            </a:r>
            <a:r>
              <a:rPr lang="en-GB" sz="2400">
                <a:latin typeface="Arial Unicode MS" pitchFamily="34" charset="-128"/>
              </a:rPr>
              <a:t> </a:t>
            </a:r>
            <a:endParaRPr lang="fr-FR" sz="2400">
              <a:latin typeface="Arial Unicode MS" pitchFamily="34" charset="-128"/>
            </a:endParaRPr>
          </a:p>
          <a:p>
            <a:pPr eaLnBrk="1" hangingPunct="1"/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z =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Φ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·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∑ai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.E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(Ri) - ∑∑ai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aj.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ij -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λ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(1 - ∑ai)</a:t>
            </a:r>
            <a:endParaRPr lang="fr-FR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fr-FR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conditions de premier ordre nous donnent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δZ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/a1=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ΦE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(R1) - 2a1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11 - 2ai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σ1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i - 2an.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σ1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n -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λ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 = 0</a:t>
            </a:r>
            <a:endParaRPr lang="fr-FR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δZ/an 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=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ΦE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(Rn) - 2a1.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σn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1 - 2ai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σn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i - 2an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σn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n – 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λ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 = 0</a:t>
            </a:r>
            <a:endParaRPr lang="fr-FR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δ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z/</a:t>
            </a:r>
            <a:r>
              <a:rPr lang="fr-FR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λ</a:t>
            </a: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 = 1 - a1 - ai - an = 0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GB" sz="24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2800">
                <a:solidFill>
                  <a:srgbClr val="000000"/>
                </a:solidFill>
                <a:latin typeface="Derive Unicode"/>
                <a:ea typeface="Arial Unicode MS" pitchFamily="34" charset="-128"/>
                <a:cs typeface="Arial Unicode MS" pitchFamily="34" charset="-128"/>
              </a:rPr>
              <a:t>                 </a:t>
            </a:r>
            <a:endParaRPr lang="fr-FR" sz="28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fr-FR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Sous forme matricielle, ce syst</a:t>
            </a:r>
            <a:r>
              <a:rPr lang="fr-FR" sz="28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è</a:t>
            </a:r>
            <a:r>
              <a:rPr lang="fr-FR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peut s'</a:t>
            </a:r>
            <a:r>
              <a:rPr lang="fr-FR" sz="28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é</a:t>
            </a:r>
            <a:r>
              <a:rPr lang="fr-FR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crire :</a:t>
            </a:r>
            <a:endParaRPr lang="fr-FR"/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4714875"/>
            <a:ext cx="58674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1785938"/>
            <a:ext cx="6959600" cy="4286250"/>
          </a:xfrm>
          <a:noFill/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857250" y="500063"/>
            <a:ext cx="77152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chaque valeur de     correspond donc un vecteur A c'est à dire un portefeuille optimal.</a:t>
            </a:r>
          </a:p>
          <a:p>
            <a:pPr>
              <a:buFont typeface="Arial" pitchFamily="34" charset="0"/>
              <a:buChar char="•"/>
            </a:pPr>
            <a:r>
              <a:rPr lang="fr-FR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L'ensemble de tous ces portefeuilles optimaux, compte tenu de toutes les valeurs de     , forme une enveloppe optimale que l'on peut représenter ainsi :</a:t>
            </a:r>
            <a:r>
              <a:rPr lang="en-GB" sz="17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38" y="500063"/>
            <a:ext cx="37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50" y="1285875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235825" y="2060575"/>
            <a:ext cx="1081088" cy="4619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ym typeface="Symbol"/>
              </a:rPr>
              <a:t> = </a:t>
            </a:r>
            <a:endParaRPr lang="fr-FR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916238" y="4149725"/>
            <a:ext cx="719137" cy="3063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400" dirty="0">
                <a:sym typeface="Symbol"/>
              </a:rPr>
              <a:t> = 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u="sng" dirty="0"/>
              <a:t>Remarques</a:t>
            </a:r>
            <a:r>
              <a:rPr lang="fr-FR" dirty="0"/>
              <a:t> : par simplification vous conserverez les rendements des actifs utilisés en cours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200" dirty="0"/>
              <a:t>La droite d’efficience (Tobin 1958) </a:t>
            </a:r>
            <a:br>
              <a:rPr lang="fr-FR" sz="4400" dirty="0"/>
            </a:br>
            <a:r>
              <a:rPr lang="fr-FR" sz="3200" dirty="0"/>
              <a:t>(Capital </a:t>
            </a:r>
            <a:r>
              <a:rPr lang="fr-FR" sz="3200" dirty="0" err="1"/>
              <a:t>Market</a:t>
            </a:r>
            <a:r>
              <a:rPr lang="fr-FR" sz="3200" dirty="0"/>
              <a:t> Line): </a:t>
            </a:r>
            <a:endParaRPr lang="fr-FR" sz="4400" dirty="0"/>
          </a:p>
        </p:txBody>
      </p:sp>
      <p:sp>
        <p:nvSpPr>
          <p:cNvPr id="9219" name="Sous-titr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/>
            <a:r>
              <a:rPr lang="fr-FR" b="1" dirty="0">
                <a:solidFill>
                  <a:srgbClr val="800000"/>
                </a:solidFill>
              </a:rPr>
              <a:t>Une invitation à l’effet de levier </a:t>
            </a:r>
            <a:endParaRPr lang="en-GB" b="1" dirty="0">
              <a:solidFill>
                <a:srgbClr val="800000"/>
              </a:solidFill>
            </a:endParaRPr>
          </a:p>
          <a:p>
            <a:pPr marR="0" eaLnBrk="1" hangingPunct="1"/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2696"/>
            <a:ext cx="813690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dirty="0"/>
              <a:t>Dans le modèle d </a:t>
            </a:r>
            <a:r>
              <a:rPr lang="fr-FR" dirty="0" err="1"/>
              <a:t>Markowitz</a:t>
            </a:r>
            <a:r>
              <a:rPr lang="fr-FR" dirty="0"/>
              <a:t>, aucun actifs sans risque n’est utilisé.</a:t>
            </a:r>
          </a:p>
          <a:p>
            <a:pPr>
              <a:buFontTx/>
              <a:buChar char="-"/>
            </a:pPr>
            <a:r>
              <a:rPr lang="fr-FR" dirty="0"/>
              <a:t> En introduisant cet actif  F non risqué de rendement </a:t>
            </a:r>
            <a:r>
              <a:rPr lang="fr-FR" dirty="0" err="1"/>
              <a:t>Rf</a:t>
            </a:r>
            <a:r>
              <a:rPr lang="fr-FR" dirty="0"/>
              <a:t> et de risque </a:t>
            </a:r>
            <a:r>
              <a:rPr lang="fr-FR" sz="28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f</a:t>
            </a:r>
            <a:r>
              <a:rPr lang="fr-FR" dirty="0">
                <a:sym typeface="Symbol"/>
              </a:rPr>
              <a:t> = 0, il est possible de trouver une combinaison avec les actifs risqués ai pour augmenter le rendement </a:t>
            </a:r>
            <a:r>
              <a:rPr lang="fr-FR" dirty="0" err="1">
                <a:sym typeface="Symbol"/>
              </a:rPr>
              <a:t>Rp</a:t>
            </a:r>
            <a:r>
              <a:rPr lang="fr-FR" dirty="0">
                <a:sym typeface="Symbol"/>
              </a:rPr>
              <a:t> du portefeuille quel que soit son risque </a:t>
            </a:r>
            <a:r>
              <a:rPr lang="fr-FR" sz="28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p</a:t>
            </a:r>
            <a:r>
              <a:rPr lang="fr-FR" dirty="0">
                <a:sym typeface="Symbol"/>
              </a:rPr>
              <a:t>.</a:t>
            </a:r>
          </a:p>
          <a:p>
            <a:pPr>
              <a:buFontTx/>
              <a:buChar char="-"/>
            </a:pPr>
            <a:r>
              <a:rPr lang="fr-FR" dirty="0">
                <a:sym typeface="Symbol"/>
              </a:rPr>
              <a:t> Soit A (a1, …,an) un portefeuille appartenant à la courbe d’efficience.</a:t>
            </a:r>
          </a:p>
          <a:p>
            <a:pPr>
              <a:buFontTx/>
              <a:buChar char="-"/>
            </a:pPr>
            <a:r>
              <a:rPr lang="fr-FR" dirty="0">
                <a:sym typeface="Symbol"/>
              </a:rPr>
              <a:t> soit w le poids de A dans la combinaison entre A et l’actif sans risque</a:t>
            </a:r>
          </a:p>
          <a:p>
            <a:pPr>
              <a:buFontTx/>
              <a:buChar char="-"/>
            </a:pPr>
            <a:r>
              <a:rPr lang="fr-FR" dirty="0"/>
              <a:t> </a:t>
            </a:r>
            <a:r>
              <a:rPr lang="fr-FR" dirty="0" err="1"/>
              <a:t>Rp</a:t>
            </a:r>
            <a:r>
              <a:rPr lang="fr-FR" dirty="0"/>
              <a:t> = </a:t>
            </a:r>
            <a:r>
              <a:rPr lang="fr-FR" dirty="0" err="1"/>
              <a:t>wR</a:t>
            </a:r>
            <a:r>
              <a:rPr lang="fr-FR" sz="1200" dirty="0" err="1"/>
              <a:t>A</a:t>
            </a:r>
            <a:r>
              <a:rPr lang="fr-FR" dirty="0"/>
              <a:t> + (1-w)</a:t>
            </a:r>
            <a:r>
              <a:rPr lang="fr-FR" dirty="0" err="1"/>
              <a:t>Rf</a:t>
            </a:r>
            <a:r>
              <a:rPr lang="fr-FR" dirty="0"/>
              <a:t> = </a:t>
            </a:r>
            <a:r>
              <a:rPr lang="fr-FR" dirty="0" err="1"/>
              <a:t>Rf</a:t>
            </a:r>
            <a:r>
              <a:rPr lang="fr-FR" dirty="0"/>
              <a:t> + w(R</a:t>
            </a:r>
            <a:r>
              <a:rPr lang="fr-FR" sz="1200" dirty="0"/>
              <a:t>A</a:t>
            </a:r>
            <a:r>
              <a:rPr lang="fr-FR" dirty="0"/>
              <a:t> – </a:t>
            </a:r>
            <a:r>
              <a:rPr lang="fr-FR" dirty="0" err="1"/>
              <a:t>Rf</a:t>
            </a:r>
            <a:r>
              <a:rPr lang="fr-FR" dirty="0"/>
              <a:t>)</a:t>
            </a:r>
          </a:p>
          <a:p>
            <a:pPr>
              <a:buFontTx/>
              <a:buChar char="-"/>
            </a:pPr>
            <a:r>
              <a:rPr lang="fr-FR" dirty="0"/>
              <a:t> L’écart type d’un portefeuille constitué de 2 actifs A et F se note :</a:t>
            </a:r>
          </a:p>
          <a:p>
            <a:pPr>
              <a:buFontTx/>
              <a:buChar char="-"/>
            </a:pPr>
            <a:r>
              <a:rPr lang="fr-FR" dirty="0"/>
              <a:t> </a:t>
            </a:r>
            <a:r>
              <a:rPr lang="fr-FR" sz="2800" dirty="0">
                <a:sym typeface="Symbol"/>
              </a:rPr>
              <a:t></a:t>
            </a:r>
            <a:r>
              <a:rPr lang="fr-FR" sz="2000" dirty="0">
                <a:sym typeface="Symbol"/>
              </a:rPr>
              <a:t>²</a:t>
            </a:r>
            <a:r>
              <a:rPr lang="fr-FR" baseline="-25000" dirty="0">
                <a:sym typeface="Symbol"/>
              </a:rPr>
              <a:t>p</a:t>
            </a:r>
            <a:r>
              <a:rPr lang="fr-FR" dirty="0">
                <a:sym typeface="Symbol"/>
              </a:rPr>
              <a:t>= w²</a:t>
            </a:r>
            <a:r>
              <a:rPr lang="fr-FR" sz="2400" dirty="0">
                <a:sym typeface="Symbol"/>
              </a:rPr>
              <a:t></a:t>
            </a:r>
            <a:r>
              <a:rPr lang="fr-FR" sz="1200" dirty="0">
                <a:sym typeface="Symbol"/>
              </a:rPr>
              <a:t>A</a:t>
            </a:r>
            <a:r>
              <a:rPr lang="fr-FR" dirty="0">
                <a:sym typeface="Symbol"/>
              </a:rPr>
              <a:t>² + (1-w)²</a:t>
            </a:r>
            <a:r>
              <a:rPr lang="fr-FR" sz="2400" dirty="0">
                <a:sym typeface="Symbol"/>
              </a:rPr>
              <a:t></a:t>
            </a:r>
            <a:r>
              <a:rPr lang="fr-FR" dirty="0">
                <a:sym typeface="Symbol"/>
              </a:rPr>
              <a:t>f² + 2w(1-w)</a:t>
            </a:r>
            <a:r>
              <a:rPr lang="fr-FR" sz="2400" dirty="0">
                <a:sym typeface="Symbol"/>
              </a:rPr>
              <a:t></a:t>
            </a:r>
            <a:r>
              <a:rPr lang="fr-FR" sz="1050" dirty="0">
                <a:sym typeface="Symbol"/>
              </a:rPr>
              <a:t>A</a:t>
            </a:r>
            <a:r>
              <a:rPr lang="fr-FR" sz="2400" dirty="0">
                <a:sym typeface="Symbol"/>
              </a:rPr>
              <a:t></a:t>
            </a:r>
            <a:r>
              <a:rPr lang="fr-FR" sz="1200" dirty="0">
                <a:sym typeface="Symbol"/>
              </a:rPr>
              <a:t>f </a:t>
            </a:r>
            <a:r>
              <a:rPr lang="fr-FR" dirty="0">
                <a:sym typeface="Symbol"/>
              </a:rPr>
              <a:t>= w</a:t>
            </a:r>
            <a:r>
              <a:rPr lang="fr-FR" sz="2400" dirty="0">
                <a:sym typeface="Symbol"/>
              </a:rPr>
              <a:t></a:t>
            </a:r>
            <a:r>
              <a:rPr lang="fr-FR" sz="1200" dirty="0">
                <a:sym typeface="Symbol"/>
              </a:rPr>
              <a:t>A</a:t>
            </a:r>
            <a:r>
              <a:rPr lang="fr-FR" dirty="0">
                <a:sym typeface="Symbol"/>
              </a:rPr>
              <a:t> car </a:t>
            </a:r>
            <a:r>
              <a:rPr lang="fr-FR" sz="28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f</a:t>
            </a:r>
            <a:r>
              <a:rPr lang="fr-FR" dirty="0">
                <a:sym typeface="Symbol"/>
              </a:rPr>
              <a:t> = 0 </a:t>
            </a:r>
            <a:r>
              <a:rPr lang="fr-FR" dirty="0">
                <a:sym typeface="Wingdings" pitchFamily="2" charset="2"/>
              </a:rPr>
              <a:t> w = </a:t>
            </a:r>
            <a:r>
              <a:rPr lang="fr-FR" sz="24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p</a:t>
            </a:r>
            <a:r>
              <a:rPr lang="fr-FR" dirty="0">
                <a:sym typeface="Symbol"/>
              </a:rPr>
              <a:t> / </a:t>
            </a:r>
            <a:r>
              <a:rPr lang="fr-FR" sz="2400" dirty="0">
                <a:sym typeface="Symbol"/>
              </a:rPr>
              <a:t></a:t>
            </a:r>
            <a:r>
              <a:rPr lang="fr-FR" sz="1050" dirty="0">
                <a:sym typeface="Symbol"/>
              </a:rPr>
              <a:t>A</a:t>
            </a:r>
            <a:endParaRPr lang="fr-FR" dirty="0">
              <a:sym typeface="Symbol"/>
            </a:endParaRPr>
          </a:p>
          <a:p>
            <a:pPr>
              <a:buFontTx/>
              <a:buChar char="-"/>
            </a:pPr>
            <a:r>
              <a:rPr lang="fr-FR" dirty="0">
                <a:sym typeface="Symbol"/>
              </a:rPr>
              <a:t> Exprimons </a:t>
            </a:r>
            <a:r>
              <a:rPr lang="fr-FR" dirty="0" err="1">
                <a:sym typeface="Symbol"/>
              </a:rPr>
              <a:t>Rp</a:t>
            </a:r>
            <a:r>
              <a:rPr lang="fr-FR" dirty="0">
                <a:sym typeface="Symbol"/>
              </a:rPr>
              <a:t> en fonction de </a:t>
            </a:r>
            <a:r>
              <a:rPr lang="fr-FR" baseline="-25000" dirty="0">
                <a:sym typeface="Symbol"/>
              </a:rPr>
              <a:t>p</a:t>
            </a:r>
            <a:endParaRPr lang="fr-FR" dirty="0">
              <a:sym typeface="Symbol"/>
            </a:endParaRPr>
          </a:p>
          <a:p>
            <a:pPr>
              <a:buFontTx/>
              <a:buChar char="-"/>
            </a:pPr>
            <a:r>
              <a:rPr lang="fr-FR" dirty="0">
                <a:sym typeface="Symbol"/>
              </a:rPr>
              <a:t> </a:t>
            </a:r>
            <a:r>
              <a:rPr lang="fr-FR" dirty="0" err="1">
                <a:sym typeface="Symbol"/>
              </a:rPr>
              <a:t>Rp</a:t>
            </a:r>
            <a:r>
              <a:rPr lang="fr-FR" dirty="0">
                <a:sym typeface="Symbol"/>
              </a:rPr>
              <a:t> = </a:t>
            </a:r>
            <a:r>
              <a:rPr lang="fr-FR" dirty="0" err="1"/>
              <a:t>Rf</a:t>
            </a:r>
            <a:r>
              <a:rPr lang="fr-FR" dirty="0"/>
              <a:t> + w(R</a:t>
            </a:r>
            <a:r>
              <a:rPr lang="fr-FR" sz="1200" dirty="0"/>
              <a:t>A</a:t>
            </a:r>
            <a:r>
              <a:rPr lang="fr-FR" dirty="0"/>
              <a:t> – </a:t>
            </a:r>
            <a:r>
              <a:rPr lang="fr-FR" dirty="0" err="1"/>
              <a:t>Rf</a:t>
            </a:r>
            <a:r>
              <a:rPr lang="fr-FR" dirty="0"/>
              <a:t>) = </a:t>
            </a:r>
            <a:r>
              <a:rPr lang="fr-FR" dirty="0" err="1"/>
              <a:t>Rf</a:t>
            </a:r>
            <a:r>
              <a:rPr lang="fr-FR" dirty="0"/>
              <a:t> + </a:t>
            </a:r>
            <a:r>
              <a:rPr lang="fr-FR" sz="24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p</a:t>
            </a:r>
            <a:r>
              <a:rPr lang="fr-FR" dirty="0">
                <a:sym typeface="Symbol"/>
              </a:rPr>
              <a:t>/</a:t>
            </a:r>
            <a:r>
              <a:rPr lang="fr-FR" sz="2400" dirty="0">
                <a:sym typeface="Symbol"/>
              </a:rPr>
              <a:t></a:t>
            </a:r>
            <a:r>
              <a:rPr lang="fr-FR" sz="1050" dirty="0">
                <a:sym typeface="Symbol"/>
              </a:rPr>
              <a:t>A</a:t>
            </a:r>
            <a:r>
              <a:rPr lang="fr-FR" dirty="0">
                <a:sym typeface="Symbol"/>
              </a:rPr>
              <a:t> *</a:t>
            </a:r>
            <a:r>
              <a:rPr lang="fr-FR" dirty="0"/>
              <a:t>(R</a:t>
            </a:r>
            <a:r>
              <a:rPr lang="fr-FR" sz="1200" dirty="0"/>
              <a:t>A</a:t>
            </a:r>
            <a:r>
              <a:rPr lang="fr-FR" dirty="0"/>
              <a:t> – </a:t>
            </a:r>
            <a:r>
              <a:rPr lang="fr-FR" dirty="0" err="1"/>
              <a:t>Rf</a:t>
            </a:r>
            <a:r>
              <a:rPr lang="fr-FR" dirty="0"/>
              <a:t>) = </a:t>
            </a:r>
            <a:r>
              <a:rPr lang="fr-FR" dirty="0" err="1"/>
              <a:t>Rf</a:t>
            </a:r>
            <a:r>
              <a:rPr lang="fr-FR" dirty="0"/>
              <a:t> + </a:t>
            </a:r>
            <a:r>
              <a:rPr lang="fr-FR" dirty="0">
                <a:sym typeface="Symbol"/>
              </a:rPr>
              <a:t>[</a:t>
            </a:r>
            <a:r>
              <a:rPr lang="fr-FR" dirty="0"/>
              <a:t>(R</a:t>
            </a:r>
            <a:r>
              <a:rPr lang="fr-FR" sz="1200" dirty="0"/>
              <a:t>A</a:t>
            </a:r>
            <a:r>
              <a:rPr lang="fr-FR" dirty="0"/>
              <a:t> – </a:t>
            </a:r>
            <a:r>
              <a:rPr lang="fr-FR" dirty="0" err="1"/>
              <a:t>Rf</a:t>
            </a:r>
            <a:r>
              <a:rPr lang="fr-FR" dirty="0"/>
              <a:t>)/</a:t>
            </a:r>
            <a:r>
              <a:rPr lang="fr-FR" sz="2400" dirty="0">
                <a:sym typeface="Symbol"/>
              </a:rPr>
              <a:t></a:t>
            </a:r>
            <a:r>
              <a:rPr lang="fr-FR" sz="900" dirty="0">
                <a:sym typeface="Symbol"/>
              </a:rPr>
              <a:t>A</a:t>
            </a:r>
            <a:r>
              <a:rPr lang="fr-FR" dirty="0">
                <a:sym typeface="Symbol"/>
              </a:rPr>
              <a:t>]*</a:t>
            </a:r>
            <a:r>
              <a:rPr lang="fr-FR" sz="2400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p</a:t>
            </a:r>
            <a:endParaRPr lang="fr-FR" dirty="0">
              <a:sym typeface="Symbol"/>
            </a:endParaRPr>
          </a:p>
          <a:p>
            <a:pPr>
              <a:buFontTx/>
              <a:buChar char="-"/>
            </a:pPr>
            <a:r>
              <a:rPr lang="fr-FR" dirty="0">
                <a:sym typeface="Symbol"/>
              </a:rPr>
              <a:t> Graphiquement, cette combinaison est un segment de droite FA de pente </a:t>
            </a:r>
          </a:p>
          <a:p>
            <a:r>
              <a:rPr lang="fr-FR" dirty="0">
                <a:sym typeface="Symbol"/>
              </a:rPr>
              <a:t>b = [</a:t>
            </a:r>
            <a:r>
              <a:rPr lang="fr-FR" dirty="0"/>
              <a:t>(R</a:t>
            </a:r>
            <a:r>
              <a:rPr lang="fr-FR" sz="1200" dirty="0"/>
              <a:t>A</a:t>
            </a:r>
            <a:r>
              <a:rPr lang="fr-FR" dirty="0"/>
              <a:t> – </a:t>
            </a:r>
            <a:r>
              <a:rPr lang="fr-FR" dirty="0" err="1"/>
              <a:t>Rf</a:t>
            </a:r>
            <a:r>
              <a:rPr lang="fr-FR" dirty="0"/>
              <a:t>)/</a:t>
            </a:r>
            <a:r>
              <a:rPr lang="fr-FR" sz="2400" dirty="0">
                <a:sym typeface="Symbol"/>
              </a:rPr>
              <a:t></a:t>
            </a:r>
            <a:r>
              <a:rPr lang="fr-FR" sz="900" dirty="0">
                <a:sym typeface="Symbol"/>
              </a:rPr>
              <a:t>A</a:t>
            </a:r>
            <a:r>
              <a:rPr lang="fr-FR" dirty="0">
                <a:sym typeface="Symbol"/>
              </a:rPr>
              <a:t>]. Notons que b est le ratio de Sharpe du portefeuille A …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290" y="620688"/>
            <a:ext cx="7894360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045" y="188640"/>
            <a:ext cx="84969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dirty="0"/>
              <a:t> </a:t>
            </a:r>
            <a:r>
              <a:rPr lang="fr-FR" sz="1600" dirty="0"/>
              <a:t>S’il est possible d’emprunter au taux sans risque </a:t>
            </a:r>
            <a:r>
              <a:rPr lang="fr-FR" sz="1600" dirty="0" err="1"/>
              <a:t>Rf</a:t>
            </a:r>
            <a:r>
              <a:rPr lang="fr-FR" sz="1600" dirty="0"/>
              <a:t> pour investir dans le portefeuille A, il est alors possible de prolonger la segment FA pour obtenir une droite.</a:t>
            </a:r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r>
              <a:rPr lang="fr-FR" sz="1600" dirty="0"/>
              <a:t> Il existe un portefeuille A*, sur la frontière efficiente, tel que cette droite soit située en tout point au dessus de la frontière efficiente. En ce point A*, cette droite est tangente avec la frontière efficiente. Autrement dit, la droite tangente en A* bat tous les portefeuilles de la frontière efficiente et il n’est pas possible de trouver des portefeuilles plus efficients que ceux de cette droite.</a:t>
            </a:r>
            <a:br>
              <a:rPr lang="fr-FR" sz="1600" dirty="0"/>
            </a:br>
            <a:r>
              <a:rPr lang="fr-FR" sz="1600" dirty="0"/>
              <a:t>Cette droite s’appelle la droite d’efficience</a:t>
            </a:r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r>
              <a:rPr lang="fr-FR" sz="1600" dirty="0"/>
              <a:t> Trouvons ce point A*. Comme A* correspond au point de tangence entre la courbe efficiente et la droite, mathématiquement il faut que la dérivé de la droite et celle de la frontière efficiente soient égale.</a:t>
            </a:r>
          </a:p>
          <a:p>
            <a:pPr>
              <a:buFontTx/>
              <a:buChar char="-"/>
            </a:pPr>
            <a:r>
              <a:rPr lang="fr-FR" sz="1600" dirty="0"/>
              <a:t>Donc, en A* : </a:t>
            </a:r>
            <a:r>
              <a:rPr lang="fr-FR" sz="2400" dirty="0">
                <a:sym typeface="Symbol"/>
              </a:rPr>
              <a:t></a:t>
            </a:r>
            <a:r>
              <a:rPr lang="fr-FR" dirty="0" err="1">
                <a:sym typeface="Symbol"/>
              </a:rPr>
              <a:t>Rp</a:t>
            </a:r>
            <a:r>
              <a:rPr lang="fr-FR" dirty="0">
                <a:sym typeface="Symbol"/>
              </a:rPr>
              <a:t> </a:t>
            </a:r>
            <a:r>
              <a:rPr lang="fr-FR" sz="1600" dirty="0">
                <a:sym typeface="Symbol"/>
              </a:rPr>
              <a:t>/ </a:t>
            </a:r>
            <a:r>
              <a:rPr lang="fr-FR" sz="2400" dirty="0">
                <a:sym typeface="Symbol"/>
              </a:rPr>
              <a:t></a:t>
            </a:r>
            <a:r>
              <a:rPr lang="fr-FR" sz="1600" dirty="0">
                <a:sym typeface="Symbol"/>
              </a:rPr>
              <a:t>p = b = [</a:t>
            </a:r>
            <a:r>
              <a:rPr lang="fr-FR" sz="1600" dirty="0"/>
              <a:t>(R</a:t>
            </a:r>
            <a:r>
              <a:rPr lang="fr-FR" sz="1100" dirty="0"/>
              <a:t>A</a:t>
            </a:r>
            <a:r>
              <a:rPr lang="fr-FR" sz="1600" dirty="0"/>
              <a:t> – </a:t>
            </a:r>
            <a:r>
              <a:rPr lang="fr-FR" sz="1600" dirty="0" err="1"/>
              <a:t>Rf</a:t>
            </a:r>
            <a:r>
              <a:rPr lang="fr-FR" sz="1600" dirty="0"/>
              <a:t>)/</a:t>
            </a:r>
            <a:r>
              <a:rPr lang="fr-FR" sz="2000" dirty="0">
                <a:sym typeface="Symbol"/>
              </a:rPr>
              <a:t></a:t>
            </a:r>
            <a:r>
              <a:rPr lang="fr-FR" sz="800" dirty="0">
                <a:sym typeface="Symbol"/>
              </a:rPr>
              <a:t>A</a:t>
            </a:r>
            <a:r>
              <a:rPr lang="fr-FR" sz="1600" dirty="0">
                <a:sym typeface="Symbol"/>
              </a:rPr>
              <a:t>] (Ratio de Sharpe S</a:t>
            </a:r>
            <a:r>
              <a:rPr lang="fr-FR" sz="1600" baseline="-25000" dirty="0">
                <a:sym typeface="Symbol"/>
              </a:rPr>
              <a:t>A* </a:t>
            </a:r>
            <a:r>
              <a:rPr lang="fr-FR" sz="1600" dirty="0">
                <a:sym typeface="Symbol"/>
              </a:rPr>
              <a:t>en A*). Il n’existe qu’un portefeuille A* tel que cette égalité soit vraie.</a:t>
            </a:r>
          </a:p>
          <a:p>
            <a:pPr>
              <a:buFontTx/>
              <a:buChar char="-"/>
            </a:pPr>
            <a:endParaRPr lang="fr-FR" sz="1600" dirty="0">
              <a:sym typeface="Symbol"/>
            </a:endParaRPr>
          </a:p>
          <a:p>
            <a:pPr>
              <a:buFontTx/>
              <a:buChar char="-"/>
            </a:pPr>
            <a:r>
              <a:rPr lang="fr-FR" sz="1600" dirty="0">
                <a:sym typeface="Symbol"/>
              </a:rPr>
              <a:t> Remarques : la difficulté est trouver ce point dans la mesure ou la courbe est une fonction inconnue et donc de dérivée inconnue… De plus, </a:t>
            </a:r>
            <a:r>
              <a:rPr lang="fr-FR" sz="1600" dirty="0" err="1">
                <a:sym typeface="Symbol"/>
              </a:rPr>
              <a:t>Rf</a:t>
            </a:r>
            <a:r>
              <a:rPr lang="fr-FR" sz="1600" dirty="0">
                <a:sym typeface="Symbol"/>
              </a:rPr>
              <a:t> n’est pas toujours compatible avec l’existence d’un point A* de tangence …</a:t>
            </a:r>
          </a:p>
          <a:p>
            <a:pPr>
              <a:buFontTx/>
              <a:buChar char="-"/>
            </a:pPr>
            <a:r>
              <a:rPr lang="fr-FR" sz="1600" dirty="0">
                <a:sym typeface="Symbol"/>
              </a:rPr>
              <a:t> Si ce point A* est possible, alors l’effet de levier, mesurer par la pente de la droite (b) est d’autant plus fort que </a:t>
            </a:r>
            <a:r>
              <a:rPr lang="fr-FR" sz="1600" dirty="0" err="1">
                <a:sym typeface="Symbol"/>
              </a:rPr>
              <a:t>Rf</a:t>
            </a:r>
            <a:r>
              <a:rPr lang="fr-FR" sz="1600" dirty="0">
                <a:sym typeface="Symbol"/>
              </a:rPr>
              <a:t> est faible ! On comprend mieux l’enjeu pour les marchés financiers de bénéficier de taux d’intérêts bas : emprunter à faible coût pour investir dans des actifs risqués à plus fort rendement. Le carry </a:t>
            </a:r>
            <a:r>
              <a:rPr lang="fr-FR" sz="1600" dirty="0" err="1">
                <a:sym typeface="Symbol"/>
              </a:rPr>
              <a:t>trade</a:t>
            </a:r>
            <a:r>
              <a:rPr lang="fr-FR" sz="1600" dirty="0">
                <a:sym typeface="Symbol"/>
              </a:rPr>
              <a:t> en est un exemple.</a:t>
            </a:r>
            <a:endParaRPr lang="fr-FR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520" y="548680"/>
            <a:ext cx="8892480" cy="6120680"/>
            <a:chOff x="1475656" y="3068960"/>
            <a:chExt cx="7128792" cy="3691572"/>
          </a:xfrm>
        </p:grpSpPr>
        <p:sp>
          <p:nvSpPr>
            <p:cNvPr id="3" name="Multiply 2"/>
            <p:cNvSpPr/>
            <p:nvPr/>
          </p:nvSpPr>
          <p:spPr>
            <a:xfrm>
              <a:off x="2915816" y="4365104"/>
              <a:ext cx="144016" cy="288032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 22"/>
            <p:cNvGrpSpPr/>
            <p:nvPr/>
          </p:nvGrpSpPr>
          <p:grpSpPr>
            <a:xfrm>
              <a:off x="1475656" y="3068960"/>
              <a:ext cx="7128792" cy="3691572"/>
              <a:chOff x="1475656" y="3068960"/>
              <a:chExt cx="7128792" cy="3691572"/>
            </a:xfrm>
          </p:grpSpPr>
          <p:grpSp>
            <p:nvGrpSpPr>
              <p:cNvPr id="5" name="Group 21"/>
              <p:cNvGrpSpPr/>
              <p:nvPr/>
            </p:nvGrpSpPr>
            <p:grpSpPr>
              <a:xfrm>
                <a:off x="2051720" y="3140968"/>
                <a:ext cx="5400600" cy="2960712"/>
                <a:chOff x="2051720" y="3140968"/>
                <a:chExt cx="5400600" cy="2960712"/>
              </a:xfrm>
            </p:grpSpPr>
            <p:cxnSp>
              <p:nvCxnSpPr>
                <p:cNvPr id="14" name="Straight Arrow Connector 3"/>
                <p:cNvCxnSpPr/>
                <p:nvPr/>
              </p:nvCxnSpPr>
              <p:spPr>
                <a:xfrm>
                  <a:off x="2051720" y="6093296"/>
                  <a:ext cx="5400600" cy="0"/>
                </a:xfrm>
                <a:prstGeom prst="straightConnector1">
                  <a:avLst/>
                </a:prstGeom>
                <a:ln w="254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4"/>
                <p:cNvCxnSpPr/>
                <p:nvPr/>
              </p:nvCxnSpPr>
              <p:spPr>
                <a:xfrm flipH="1" flipV="1">
                  <a:off x="2051720" y="3140968"/>
                  <a:ext cx="8384" cy="2960712"/>
                </a:xfrm>
                <a:prstGeom prst="straightConnector1">
                  <a:avLst/>
                </a:prstGeom>
                <a:ln w="254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Arc 5"/>
              <p:cNvSpPr/>
              <p:nvPr/>
            </p:nvSpPr>
            <p:spPr>
              <a:xfrm flipH="1">
                <a:off x="2555776" y="3789040"/>
                <a:ext cx="6048672" cy="2808312"/>
              </a:xfrm>
              <a:prstGeom prst="arc">
                <a:avLst>
                  <a:gd name="adj1" fmla="val 15971304"/>
                  <a:gd name="adj2" fmla="val 6589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V="1">
                <a:off x="2051720" y="4111286"/>
                <a:ext cx="2887515" cy="1189923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2051720" y="3633553"/>
                <a:ext cx="1906168" cy="1667655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1475656" y="3068960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/>
                  <a:t>Rp</a:t>
                </a:r>
                <a:endParaRPr lang="fr-FR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236296" y="6237312"/>
                <a:ext cx="720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>
                    <a:sym typeface="Symbol"/>
                  </a:rPr>
                  <a:t></a:t>
                </a:r>
                <a:r>
                  <a:rPr lang="fr-FR" dirty="0"/>
                  <a:t>p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47664" y="5157192"/>
                <a:ext cx="504056" cy="22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Rf</a:t>
                </a:r>
                <a:r>
                  <a:rPr lang="fr-FR" baseline="-25000" dirty="0"/>
                  <a:t>2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976540" y="4328438"/>
                <a:ext cx="504056" cy="22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A</a:t>
                </a:r>
                <a:r>
                  <a:rPr lang="fr-FR" baseline="-25000" dirty="0"/>
                  <a:t>2</a:t>
                </a:r>
                <a:r>
                  <a:rPr lang="fr-FR" dirty="0"/>
                  <a:t>*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514730" y="5023322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A</a:t>
                </a: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3347864" y="12687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Droite d’efficience avec Rf</a:t>
            </a:r>
            <a:r>
              <a:rPr lang="fr-FR" baseline="-25000" dirty="0">
                <a:solidFill>
                  <a:srgbClr val="C00000"/>
                </a:solidFill>
              </a:rPr>
              <a:t>2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971600" y="692696"/>
            <a:ext cx="2016224" cy="43984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31840" y="4766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Droite d’efficience avec Rf</a:t>
            </a:r>
            <a:r>
              <a:rPr lang="fr-FR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528" y="4869160"/>
            <a:ext cx="62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Rf</a:t>
            </a:r>
            <a:r>
              <a:rPr lang="fr-FR" baseline="-25000" dirty="0"/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1640" y="3140968"/>
            <a:ext cx="62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  <a:r>
              <a:rPr lang="fr-FR" baseline="-25000" dirty="0"/>
              <a:t>1</a:t>
            </a:r>
            <a:r>
              <a:rPr lang="fr-FR" dirty="0"/>
              <a:t>*</a:t>
            </a:r>
          </a:p>
        </p:txBody>
      </p:sp>
      <p:sp>
        <p:nvSpPr>
          <p:cNvPr id="23" name="Multiply 22"/>
          <p:cNvSpPr/>
          <p:nvPr/>
        </p:nvSpPr>
        <p:spPr>
          <a:xfrm>
            <a:off x="1763688" y="3068960"/>
            <a:ext cx="144016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extBox 24"/>
          <p:cNvSpPr txBox="1"/>
          <p:nvPr/>
        </p:nvSpPr>
        <p:spPr>
          <a:xfrm>
            <a:off x="4644008" y="2204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Droite non efficiente</a:t>
            </a:r>
            <a:endParaRPr lang="fr-FR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otond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Rotond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Rotond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Rotond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364</TotalTime>
  <Words>862</Words>
  <Application>Microsoft Office PowerPoint</Application>
  <PresentationFormat>Affichage à l'écran (4:3)</PresentationFormat>
  <Paragraphs>84</Paragraphs>
  <Slides>12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4" baseType="lpstr">
      <vt:lpstr>Arial Unicode MS</vt:lpstr>
      <vt:lpstr>Arial</vt:lpstr>
      <vt:lpstr>Calibri</vt:lpstr>
      <vt:lpstr>Derive Unicode</vt:lpstr>
      <vt:lpstr>Lucida Sans Unicode</vt:lpstr>
      <vt:lpstr>Symbol</vt:lpstr>
      <vt:lpstr>Times New Roman</vt:lpstr>
      <vt:lpstr>Verdana</vt:lpstr>
      <vt:lpstr>Wingdings</vt:lpstr>
      <vt:lpstr>Wingdings 2</vt:lpstr>
      <vt:lpstr>Wingdings 3</vt:lpstr>
      <vt:lpstr>Rotonde</vt:lpstr>
      <vt:lpstr>Le modèle d’Harry Markowitz (Travaux de 1954 et prix Nobel en 1990) </vt:lpstr>
      <vt:lpstr>L’objet du modèle</vt:lpstr>
      <vt:lpstr>Les hypothèses </vt:lpstr>
      <vt:lpstr>La détermination de la courbe enveloppe optimale</vt:lpstr>
      <vt:lpstr>Présentation PowerPoint</vt:lpstr>
      <vt:lpstr>Présentation PowerPoint</vt:lpstr>
      <vt:lpstr>Présentation PowerPoint</vt:lpstr>
      <vt:lpstr>La droite d’efficience (Tobin 1958)  (Capital Market Line): 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Xavier BARBERIS</dc:creator>
  <cp:lastModifiedBy>Xavier BARBERIS</cp:lastModifiedBy>
  <cp:revision>33</cp:revision>
  <dcterms:created xsi:type="dcterms:W3CDTF">2009-05-05T21:13:51Z</dcterms:created>
  <dcterms:modified xsi:type="dcterms:W3CDTF">2016-10-28T19:41:17Z</dcterms:modified>
</cp:coreProperties>
</file>